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7" r:id="rId2"/>
    <p:sldId id="298" r:id="rId3"/>
    <p:sldId id="330" r:id="rId4"/>
    <p:sldId id="331" r:id="rId5"/>
    <p:sldId id="337" r:id="rId6"/>
    <p:sldId id="334" r:id="rId7"/>
    <p:sldId id="347" r:id="rId8"/>
    <p:sldId id="348" r:id="rId9"/>
    <p:sldId id="339" r:id="rId10"/>
    <p:sldId id="340" r:id="rId11"/>
    <p:sldId id="316" r:id="rId12"/>
    <p:sldId id="349" r:id="rId13"/>
    <p:sldId id="341" r:id="rId14"/>
    <p:sldId id="342" r:id="rId15"/>
    <p:sldId id="343" r:id="rId16"/>
    <p:sldId id="344" r:id="rId17"/>
    <p:sldId id="345" r:id="rId18"/>
    <p:sldId id="350" r:id="rId19"/>
    <p:sldId id="351" r:id="rId20"/>
    <p:sldId id="352" r:id="rId21"/>
    <p:sldId id="322" r:id="rId22"/>
    <p:sldId id="326"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52"/>
    <a:srgbClr val="7D8396"/>
    <a:srgbClr val="7A9F00"/>
    <a:srgbClr val="A5C251"/>
    <a:srgbClr val="A366B7"/>
    <a:srgbClr val="003366"/>
    <a:srgbClr val="B78BC8"/>
    <a:srgbClr val="73A2C4"/>
    <a:srgbClr val="E07F8F"/>
    <a:srgbClr val="E2A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78947" autoAdjust="0"/>
  </p:normalViewPr>
  <p:slideViewPr>
    <p:cSldViewPr snapToGrid="0">
      <p:cViewPr varScale="1">
        <p:scale>
          <a:sx n="64" d="100"/>
          <a:sy n="64" d="100"/>
        </p:scale>
        <p:origin x="2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0A4F-C302-4F22-85ED-220998A46505}" type="datetimeFigureOut">
              <a:rPr lang="fi-FI" smtClean="0"/>
              <a:t>21.10.2024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0C6F2-29C7-46C5-8628-318E26A810E6}" type="slidenum">
              <a:rPr lang="fi-FI" smtClean="0"/>
              <a:t>‹#›</a:t>
            </a:fld>
            <a:endParaRPr lang="fi-FI"/>
          </a:p>
        </p:txBody>
      </p:sp>
    </p:spTree>
    <p:extLst>
      <p:ext uri="{BB962C8B-B14F-4D97-AF65-F5344CB8AC3E}">
        <p14:creationId xmlns:p14="http://schemas.microsoft.com/office/powerpoint/2010/main" val="362015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b="1" dirty="0"/>
              <a:t>Anvisningar för föreläsaren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Berätta att under följande 45 minuter syftet är att göra en översikt av Finlands rättssystem och efter det diskutera ingående av avtal på nätet och utanför det.</a:t>
            </a:r>
          </a:p>
        </p:txBody>
      </p:sp>
      <p:sp>
        <p:nvSpPr>
          <p:cNvPr id="4" name="Dian numeron paikkamerkki 3"/>
          <p:cNvSpPr>
            <a:spLocks noGrp="1"/>
          </p:cNvSpPr>
          <p:nvPr>
            <p:ph type="sldNum" sz="quarter" idx="5"/>
          </p:nvPr>
        </p:nvSpPr>
        <p:spPr/>
        <p:txBody>
          <a:bodyPr/>
          <a:lstStyle/>
          <a:p>
            <a:fld id="{A6F0C6F2-29C7-46C5-8628-318E26A810E6}" type="slidenum">
              <a:rPr lang="fi-FI" smtClean="0"/>
              <a:t>1</a:t>
            </a:fld>
            <a:endParaRPr lang="fi-FI"/>
          </a:p>
        </p:txBody>
      </p:sp>
    </p:spTree>
    <p:extLst>
      <p:ext uri="{BB962C8B-B14F-4D97-AF65-F5344CB8AC3E}">
        <p14:creationId xmlns:p14="http://schemas.microsoft.com/office/powerpoint/2010/main" val="109696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Antalet alla jurister i Finland är omkring 20 000, dvs. omkring 10 procent av dem är advokater.</a:t>
            </a:r>
          </a:p>
          <a:p>
            <a:endParaRPr lang="sv-SE" dirty="0"/>
          </a:p>
          <a:p>
            <a:r>
              <a:rPr lang="sv-SE" dirty="0"/>
              <a:t>Advokaters verksamhet övervakas av tillsynsnämnden.</a:t>
            </a:r>
          </a:p>
        </p:txBody>
      </p:sp>
      <p:sp>
        <p:nvSpPr>
          <p:cNvPr id="4" name="Dian numeron paikkamerkki 3"/>
          <p:cNvSpPr>
            <a:spLocks noGrp="1"/>
          </p:cNvSpPr>
          <p:nvPr>
            <p:ph type="sldNum" sz="quarter" idx="5"/>
          </p:nvPr>
        </p:nvSpPr>
        <p:spPr/>
        <p:txBody>
          <a:bodyPr/>
          <a:lstStyle/>
          <a:p>
            <a:fld id="{A6F0C6F2-29C7-46C5-8628-318E26A810E6}" type="slidenum">
              <a:rPr lang="fi-FI" smtClean="0"/>
              <a:t>10</a:t>
            </a:fld>
            <a:endParaRPr lang="fi-FI"/>
          </a:p>
        </p:txBody>
      </p:sp>
    </p:spTree>
    <p:extLst>
      <p:ext uri="{BB962C8B-B14F-4D97-AF65-F5344CB8AC3E}">
        <p14:creationId xmlns:p14="http://schemas.microsoft.com/office/powerpoint/2010/main" val="309079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12</a:t>
            </a:fld>
            <a:endParaRPr lang="fi-FI"/>
          </a:p>
        </p:txBody>
      </p:sp>
    </p:spTree>
    <p:extLst>
      <p:ext uri="{BB962C8B-B14F-4D97-AF65-F5344CB8AC3E}">
        <p14:creationId xmlns:p14="http://schemas.microsoft.com/office/powerpoint/2010/main" val="32090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Det finns alltså olika avtalstyper men avtal har också många gemensamma drag (en lista på dian)</a:t>
            </a:r>
          </a:p>
          <a:p>
            <a:endParaRPr lang="sv-SE" dirty="0"/>
          </a:p>
          <a:p>
            <a:r>
              <a:rPr lang="sv-SE" dirty="0"/>
              <a:t>Det finns också flera lagar som reglerar avtal:</a:t>
            </a:r>
          </a:p>
          <a:p>
            <a:pPr marL="171450" indent="-171450">
              <a:buFont typeface="Arial" panose="020B0604020202020204" pitchFamily="34" charset="0"/>
              <a:buChar char="•"/>
            </a:pPr>
            <a:r>
              <a:rPr lang="sv-SE" dirty="0"/>
              <a:t>Rättshandlingslagen</a:t>
            </a:r>
          </a:p>
          <a:p>
            <a:pPr marL="171450" indent="-171450">
              <a:buFont typeface="Arial" panose="020B0604020202020204" pitchFamily="34" charset="0"/>
              <a:buChar char="•"/>
            </a:pPr>
            <a:r>
              <a:rPr lang="sv-SE" dirty="0"/>
              <a:t>Konsumentskyddslagen</a:t>
            </a:r>
          </a:p>
          <a:p>
            <a:pPr marL="171450" indent="-171450">
              <a:buFont typeface="Arial" panose="020B0604020202020204" pitchFamily="34" charset="0"/>
              <a:buChar char="•"/>
            </a:pPr>
            <a:r>
              <a:rPr lang="sv-SE" dirty="0"/>
              <a:t>Arbetsavtalslagen</a:t>
            </a:r>
          </a:p>
          <a:p>
            <a:pPr marL="171450" indent="-171450">
              <a:buFont typeface="Arial" panose="020B0604020202020204" pitchFamily="34" charset="0"/>
              <a:buChar char="•"/>
            </a:pPr>
            <a:r>
              <a:rPr lang="sv-SE" dirty="0"/>
              <a:t>Lagen om hyra av bostadslägenhet</a:t>
            </a:r>
          </a:p>
        </p:txBody>
      </p:sp>
      <p:sp>
        <p:nvSpPr>
          <p:cNvPr id="4" name="Dian numeron paikkamerkki 3"/>
          <p:cNvSpPr>
            <a:spLocks noGrp="1"/>
          </p:cNvSpPr>
          <p:nvPr>
            <p:ph type="sldNum" sz="quarter" idx="5"/>
          </p:nvPr>
        </p:nvSpPr>
        <p:spPr/>
        <p:txBody>
          <a:bodyPr/>
          <a:lstStyle/>
          <a:p>
            <a:fld id="{A6F0C6F2-29C7-46C5-8628-318E26A810E6}" type="slidenum">
              <a:rPr lang="fi-FI" smtClean="0"/>
              <a:t>13</a:t>
            </a:fld>
            <a:endParaRPr lang="fi-FI"/>
          </a:p>
        </p:txBody>
      </p:sp>
    </p:spTree>
    <p:extLst>
      <p:ext uri="{BB962C8B-B14F-4D97-AF65-F5344CB8AC3E}">
        <p14:creationId xmlns:p14="http://schemas.microsoft.com/office/powerpoint/2010/main" val="234885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Diskutera frågorna med eleverna.</a:t>
            </a:r>
          </a:p>
          <a:p>
            <a:endParaRPr lang="sv-SE" baseline="0" dirty="0"/>
          </a:p>
          <a:p>
            <a:r>
              <a:rPr lang="sv-SE" b="1" baseline="0" dirty="0"/>
              <a:t>Ska du beställa mobiltelefonen? </a:t>
            </a:r>
          </a:p>
          <a:p>
            <a:pPr marL="171450" indent="-171450">
              <a:buFontTx/>
              <a:buChar char="-"/>
            </a:pPr>
            <a:r>
              <a:rPr lang="sv-SE" dirty="0"/>
              <a:t>Ja om nätbutiken är pålitligt, apparaten är äkta och du är säker om leveransen</a:t>
            </a:r>
          </a:p>
          <a:p>
            <a:pPr marL="171450" indent="-171450">
              <a:buFontTx/>
              <a:buChar char="-"/>
            </a:pPr>
            <a:r>
              <a:rPr lang="sv-SE" dirty="0"/>
              <a:t>Nej om köpet väcker misstankar på något sätt</a:t>
            </a:r>
          </a:p>
          <a:p>
            <a:pPr marL="171450" indent="-171450">
              <a:buFontTx/>
              <a:buChar char="-"/>
            </a:pPr>
            <a:endParaRPr lang="sv-SE" baseline="0" dirty="0"/>
          </a:p>
          <a:p>
            <a:pPr marL="0" indent="0">
              <a:buFontTx/>
              <a:buNone/>
            </a:pPr>
            <a:r>
              <a:rPr lang="sv-SE" b="1" baseline="0" dirty="0"/>
              <a:t>Hur ska du sköta betalningen?</a:t>
            </a:r>
          </a:p>
          <a:p>
            <a:pPr marL="171450" indent="-171450">
              <a:buFontTx/>
              <a:buChar char="-"/>
            </a:pPr>
            <a:r>
              <a:rPr lang="sv-SE" dirty="0"/>
              <a:t>Fäst uppmärksamhet vid betalningssättet. </a:t>
            </a:r>
          </a:p>
          <a:p>
            <a:pPr marL="171450" indent="-171450">
              <a:buFontTx/>
              <a:buChar char="-"/>
            </a:pPr>
            <a:r>
              <a:rPr lang="sv-SE" dirty="0"/>
              <a:t>Det är viktigt att det finns flera betalningsalternativ på nätbutiken. </a:t>
            </a:r>
          </a:p>
          <a:p>
            <a:pPr marL="171450" indent="-171450">
              <a:buFontTx/>
              <a:buChar char="-"/>
            </a:pPr>
            <a:r>
              <a:rPr lang="sv-SE" dirty="0"/>
              <a:t>Beakta att förskottsbetalning har sina risker. </a:t>
            </a:r>
          </a:p>
          <a:p>
            <a:pPr marL="171450" indent="-171450">
              <a:buFontTx/>
              <a:buChar char="-"/>
            </a:pPr>
            <a:r>
              <a:rPr lang="sv-SE" dirty="0"/>
              <a:t>Det säkraste sättet är att beställa produkter på faktura (vilket betyder att du betalar produkterna efter att du har mottagit dem). Ett annat alternativ är att betala på ett kreditkort över en skydd förbindelse (en ikon med ett stängt lås på adressraden).</a:t>
            </a:r>
          </a:p>
          <a:p>
            <a:pPr marL="171450" indent="-171450">
              <a:buFontTx/>
              <a:buChar char="-"/>
            </a:pPr>
            <a:endParaRPr lang="sv-SE" baseline="0" dirty="0"/>
          </a:p>
          <a:p>
            <a:pPr marL="0" indent="0">
              <a:buFontTx/>
              <a:buNone/>
            </a:pPr>
            <a:r>
              <a:rPr lang="sv-SE" b="1" baseline="0" dirty="0"/>
              <a:t>Vilka saker ska du kontrollera innan du beställer?</a:t>
            </a:r>
          </a:p>
          <a:p>
            <a:pPr marL="171450" indent="-171450">
              <a:buFontTx/>
              <a:buChar char="-"/>
            </a:pPr>
            <a:r>
              <a:rPr lang="sv-SE" dirty="0"/>
              <a:t>Sakerna har listats i frågeform på följande dia + tilläggshjälp i anteckningarna</a:t>
            </a:r>
          </a:p>
          <a:p>
            <a:pPr marL="0" indent="0">
              <a:buFontTx/>
              <a:buNone/>
            </a:pPr>
            <a:endParaRPr lang="sv-SE" baseline="0" dirty="0"/>
          </a:p>
          <a:p>
            <a:pPr marL="0" indent="0">
              <a:buFontTx/>
              <a:buNone/>
            </a:pPr>
            <a:r>
              <a:rPr lang="sv-SE" dirty="0"/>
              <a:t>Om du behöver tilläggsmaterial kan du besöka webbplatsen </a:t>
            </a:r>
            <a:r>
              <a:rPr lang="fi-FI" baseline="0" dirty="0"/>
              <a:t>tietolisaaturvaa.fi</a:t>
            </a: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14</a:t>
            </a:fld>
            <a:endParaRPr lang="fi-FI"/>
          </a:p>
        </p:txBody>
      </p:sp>
    </p:spTree>
    <p:extLst>
      <p:ext uri="{BB962C8B-B14F-4D97-AF65-F5344CB8AC3E}">
        <p14:creationId xmlns:p14="http://schemas.microsoft.com/office/powerpoint/2010/main" val="31838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b="1" dirty="0"/>
              <a:t>Är nätbutiken äkta och pålitlig? </a:t>
            </a:r>
          </a:p>
          <a:p>
            <a:r>
              <a:rPr lang="sv-SE" dirty="0"/>
              <a:t>Det lönar sig att noggrant överväga om du ska beställa i sammanhang med en av följande situationer:</a:t>
            </a:r>
          </a:p>
          <a:p>
            <a:pPr marL="171450" indent="-171450">
              <a:buFontTx/>
              <a:buChar char="-"/>
            </a:pPr>
            <a:r>
              <a:rPr lang="sv-SE" dirty="0"/>
              <a:t>Nätbutiken ser ut som ”hemvävd” och det finns ett stort antal skrivfel på webbplatsen.</a:t>
            </a:r>
          </a:p>
          <a:p>
            <a:pPr marL="171450" indent="-171450">
              <a:buFontTx/>
              <a:buChar char="-"/>
            </a:pPr>
            <a:r>
              <a:rPr lang="sv-SE" dirty="0"/>
              <a:t>Du kan inte hitta </a:t>
            </a:r>
            <a:r>
              <a:rPr lang="sv-SE" dirty="0" err="1"/>
              <a:t>kontakuppgifter</a:t>
            </a:r>
            <a:r>
              <a:rPr lang="sv-SE" dirty="0"/>
              <a:t>, returvillkor, information om fraktavgifter</a:t>
            </a:r>
          </a:p>
          <a:p>
            <a:pPr marL="171450" indent="-171450">
              <a:buFontTx/>
              <a:buChar char="-"/>
            </a:pPr>
            <a:r>
              <a:rPr lang="sv-SE" dirty="0"/>
              <a:t>Du kan inte hitta omfattande och tydlig information om produkter, priser, leveranstider, eventuell garanti, ångerrätt</a:t>
            </a:r>
          </a:p>
          <a:p>
            <a:pPr marL="171450" indent="-171450">
              <a:buFontTx/>
              <a:buChar char="-"/>
            </a:pPr>
            <a:r>
              <a:rPr lang="sv-SE" dirty="0"/>
              <a:t>Genom att googla hittar du klagomål angående nätbutiken i fråga</a:t>
            </a:r>
          </a:p>
          <a:p>
            <a:pPr marL="171450" indent="-171450">
              <a:buFontTx/>
              <a:buChar char="-"/>
            </a:pPr>
            <a:r>
              <a:rPr lang="sv-SE" dirty="0"/>
              <a:t>Nätbutiken har inga finskspråkiga sidor (-&gt; i detta fall är det möjligt att konsumentskyddslagen inte skyddar dig och dina inköp)</a:t>
            </a:r>
          </a:p>
          <a:p>
            <a:pPr marL="0" indent="0">
              <a:buFontTx/>
              <a:buNone/>
            </a:pPr>
            <a:endParaRPr lang="sv-SE" baseline="0" dirty="0"/>
          </a:p>
          <a:p>
            <a:pPr marL="0" indent="0">
              <a:buFontTx/>
              <a:buNone/>
            </a:pPr>
            <a:r>
              <a:rPr lang="sv-SE" b="1" baseline="0" dirty="0"/>
              <a:t>Är produkten trygg och äkta?</a:t>
            </a:r>
          </a:p>
          <a:p>
            <a:pPr marL="171450" indent="-171450">
              <a:buFontTx/>
              <a:buChar char="-"/>
            </a:pPr>
            <a:r>
              <a:rPr lang="sv-SE" dirty="0"/>
              <a:t>Vid behov hittar du på myndigheters webbplatser information om farliga produkter (t.ex. </a:t>
            </a:r>
            <a:r>
              <a:rPr lang="sv-SE" dirty="0" err="1"/>
              <a:t>Tukes</a:t>
            </a:r>
            <a:r>
              <a:rPr lang="sv-SE" dirty="0"/>
              <a:t> marknadsövervakningsregister http://marek.tukes.fi/)</a:t>
            </a:r>
          </a:p>
          <a:p>
            <a:pPr marL="171450" indent="-171450">
              <a:buFontTx/>
              <a:buChar char="-"/>
            </a:pPr>
            <a:r>
              <a:rPr lang="sv-SE" dirty="0"/>
              <a:t>Med tanke på märkeskläder lönar det sig jämföra dem med äkta produkter (är logorna på rätta punkterna, är texterna och märkena korrekta)</a:t>
            </a:r>
          </a:p>
          <a:p>
            <a:pPr marL="171450" indent="-171450">
              <a:buFontTx/>
              <a:buChar char="-"/>
            </a:pPr>
            <a:r>
              <a:rPr lang="sv-SE" dirty="0"/>
              <a:t>Produktens äkthet kan ofta identifieras också på basis av priset. En för billig produkt är knappast äkta!</a:t>
            </a:r>
          </a:p>
          <a:p>
            <a:pPr marL="0" indent="0">
              <a:buFontTx/>
              <a:buNone/>
            </a:pPr>
            <a:endParaRPr lang="sv-SE" baseline="0" dirty="0"/>
          </a:p>
          <a:p>
            <a:pPr marL="0" indent="0">
              <a:buFontTx/>
              <a:buNone/>
            </a:pPr>
            <a:r>
              <a:rPr lang="sv-SE" b="1" baseline="0" dirty="0"/>
              <a:t>Är det lagligt att importera produkten?</a:t>
            </a:r>
          </a:p>
          <a:p>
            <a:pPr marL="171450" indent="-171450">
              <a:buFontTx/>
              <a:buChar char="-"/>
            </a:pPr>
            <a:r>
              <a:rPr lang="sv-SE" dirty="0"/>
              <a:t>I synnerhet försäljning av livs- och läkemedel på nätet är noggrant reglerad</a:t>
            </a:r>
          </a:p>
          <a:p>
            <a:pPr marL="171450" indent="-171450">
              <a:buFontTx/>
              <a:buChar char="-"/>
            </a:pPr>
            <a:r>
              <a:rPr lang="sv-SE" dirty="0"/>
              <a:t>Produkter som kommer från utanför EU ska i regel tullklareras och skatterna ska betalas för dem.</a:t>
            </a:r>
          </a:p>
          <a:p>
            <a:pPr marL="171450" indent="-171450">
              <a:buFontTx/>
              <a:buChar char="-"/>
            </a:pPr>
            <a:endParaRPr lang="sv-SE" baseline="0" dirty="0"/>
          </a:p>
          <a:p>
            <a:pPr marL="0" indent="0">
              <a:buFontTx/>
              <a:buNone/>
            </a:pPr>
            <a:r>
              <a:rPr lang="sv-SE" b="1" baseline="0" dirty="0"/>
              <a:t>Har du rätt att returnera produkten?</a:t>
            </a:r>
            <a:endParaRPr lang="sv-SE" baseline="0" dirty="0"/>
          </a:p>
          <a:p>
            <a:pPr marL="171450" indent="-171450">
              <a:buFontTx/>
              <a:buChar char="-"/>
            </a:pPr>
            <a:r>
              <a:rPr lang="sv-SE" dirty="0"/>
              <a:t>Inom EU-området är det möjligt att avbeställa en nätbutiksbeställning utan skäl inom 14 dagar.</a:t>
            </a:r>
          </a:p>
          <a:p>
            <a:pPr marL="171450" indent="-171450">
              <a:buFontTx/>
              <a:buChar char="-"/>
            </a:pPr>
            <a:r>
              <a:rPr lang="sv-SE" dirty="0"/>
              <a:t>Säljaren ska alltid informeras om avbeställningen, dvs. det räcker inte alltid att bara returnera produkten.</a:t>
            </a:r>
          </a:p>
          <a:p>
            <a:pPr marL="171450" indent="-171450">
              <a:buFontTx/>
              <a:buChar char="-"/>
            </a:pPr>
            <a:r>
              <a:rPr lang="sv-SE" dirty="0"/>
              <a:t>Observera också att det är köparen (du) som ska betala de utgifter som förorsakas av returneringen.</a:t>
            </a:r>
          </a:p>
        </p:txBody>
      </p:sp>
      <p:sp>
        <p:nvSpPr>
          <p:cNvPr id="4" name="Dian numeron paikkamerkki 3"/>
          <p:cNvSpPr>
            <a:spLocks noGrp="1"/>
          </p:cNvSpPr>
          <p:nvPr>
            <p:ph type="sldNum" sz="quarter" idx="5"/>
          </p:nvPr>
        </p:nvSpPr>
        <p:spPr/>
        <p:txBody>
          <a:bodyPr/>
          <a:lstStyle/>
          <a:p>
            <a:fld id="{A6F0C6F2-29C7-46C5-8628-318E26A810E6}" type="slidenum">
              <a:rPr lang="fi-FI" smtClean="0"/>
              <a:t>15</a:t>
            </a:fld>
            <a:endParaRPr lang="fi-FI"/>
          </a:p>
        </p:txBody>
      </p:sp>
    </p:spTree>
    <p:extLst>
      <p:ext uri="{BB962C8B-B14F-4D97-AF65-F5344CB8AC3E}">
        <p14:creationId xmlns:p14="http://schemas.microsoft.com/office/powerpoint/2010/main" val="32491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16</a:t>
            </a:fld>
            <a:endParaRPr lang="fi-FI"/>
          </a:p>
        </p:txBody>
      </p:sp>
    </p:spTree>
    <p:extLst>
      <p:ext uri="{BB962C8B-B14F-4D97-AF65-F5344CB8AC3E}">
        <p14:creationId xmlns:p14="http://schemas.microsoft.com/office/powerpoint/2010/main" val="321853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17</a:t>
            </a:fld>
            <a:endParaRPr lang="fi-FI"/>
          </a:p>
        </p:txBody>
      </p:sp>
    </p:spTree>
    <p:extLst>
      <p:ext uri="{BB962C8B-B14F-4D97-AF65-F5344CB8AC3E}">
        <p14:creationId xmlns:p14="http://schemas.microsoft.com/office/powerpoint/2010/main" val="371742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18</a:t>
            </a:fld>
            <a:endParaRPr lang="fi-FI"/>
          </a:p>
        </p:txBody>
      </p:sp>
    </p:spTree>
    <p:extLst>
      <p:ext uri="{BB962C8B-B14F-4D97-AF65-F5344CB8AC3E}">
        <p14:creationId xmlns:p14="http://schemas.microsoft.com/office/powerpoint/2010/main" val="177257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19</a:t>
            </a:fld>
            <a:endParaRPr lang="fi-FI"/>
          </a:p>
        </p:txBody>
      </p:sp>
    </p:spTree>
    <p:extLst>
      <p:ext uri="{BB962C8B-B14F-4D97-AF65-F5344CB8AC3E}">
        <p14:creationId xmlns:p14="http://schemas.microsoft.com/office/powerpoint/2010/main" val="136889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20</a:t>
            </a:fld>
            <a:endParaRPr lang="fi-FI"/>
          </a:p>
        </p:txBody>
      </p:sp>
    </p:spTree>
    <p:extLst>
      <p:ext uri="{BB962C8B-B14F-4D97-AF65-F5344CB8AC3E}">
        <p14:creationId xmlns:p14="http://schemas.microsoft.com/office/powerpoint/2010/main" val="422085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Rättssystemet grundar sig på de lagar och förordningar som definierar de regler som följs i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Största delen av lagförslagen kommer till riksdagen i form av  propositioner från regeringen. Ett ministerium har berett propositionen före dess överlämning. Riksdagen antingen godkänner, förkastar eller ändrar propositionen. Vid beslutsfattandet tillämpas enkel majoritet, dvs. lagen antas om över hälften av de riksdagsledamöterna som röstar </a:t>
            </a:r>
            <a:r>
              <a:rPr lang="sv-SE" dirty="0" err="1"/>
              <a:t>röstar</a:t>
            </a:r>
            <a:r>
              <a:rPr lang="sv-SE" dirty="0"/>
              <a:t> för 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Medborgarna kan påverka lagstiftningen inte bara genom att rösta i val utan också genom att lämna in medborgarinitiativ till riksdagen med ett tillräckligt antal underskrifter.</a:t>
            </a:r>
            <a:r>
              <a:rPr lang="sv-SE" baseline="0" dirty="0"/>
              <a:t> </a:t>
            </a:r>
            <a:r>
              <a:rPr lang="sv-SE" dirty="0"/>
              <a:t>Medborgarinitiativet tas upp till behandling vid riksdagen om minst 50 000 personer stöder initiativet inom loppet av sex månader. Initiativen läggs fram på webbplatsen medborgarinitiativ.fi.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uppdaterade lagstiftningen finns på nätet i justitieministeriets databank </a:t>
            </a:r>
            <a:r>
              <a:rPr lang="sv-SE" dirty="0" err="1"/>
              <a:t>Finlex</a:t>
            </a:r>
            <a:r>
              <a:rPr lang="sv-SE" dirty="0"/>
              <a:t>. </a:t>
            </a:r>
          </a:p>
        </p:txBody>
      </p:sp>
      <p:sp>
        <p:nvSpPr>
          <p:cNvPr id="4" name="Dian numeron paikkamerkki 3"/>
          <p:cNvSpPr>
            <a:spLocks noGrp="1"/>
          </p:cNvSpPr>
          <p:nvPr>
            <p:ph type="sldNum" sz="quarter" idx="5"/>
          </p:nvPr>
        </p:nvSpPr>
        <p:spPr/>
        <p:txBody>
          <a:bodyPr/>
          <a:lstStyle/>
          <a:p>
            <a:fld id="{A6F0C6F2-29C7-46C5-8628-318E26A810E6}" type="slidenum">
              <a:rPr lang="fi-FI" smtClean="0"/>
              <a:t>2</a:t>
            </a:fld>
            <a:endParaRPr lang="fi-FI"/>
          </a:p>
        </p:txBody>
      </p:sp>
    </p:spTree>
    <p:extLst>
      <p:ext uri="{BB962C8B-B14F-4D97-AF65-F5344CB8AC3E}">
        <p14:creationId xmlns:p14="http://schemas.microsoft.com/office/powerpoint/2010/main" val="21340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Alla </a:t>
            </a:r>
            <a:r>
              <a:rPr lang="fi-FI" b="1" dirty="0" err="1"/>
              <a:t>är</a:t>
            </a:r>
            <a:r>
              <a:rPr lang="fi-FI" b="1" dirty="0"/>
              <a:t> </a:t>
            </a:r>
            <a:r>
              <a:rPr lang="fi-FI" b="1" dirty="0" err="1"/>
              <a:t>skyldiga</a:t>
            </a:r>
            <a:r>
              <a:rPr lang="fi-FI" b="1" dirty="0"/>
              <a:t> </a:t>
            </a:r>
            <a:r>
              <a:rPr lang="fi-FI" b="1" dirty="0" err="1"/>
              <a:t>att</a:t>
            </a:r>
            <a:r>
              <a:rPr lang="fi-FI" b="1" dirty="0"/>
              <a:t> </a:t>
            </a:r>
            <a:r>
              <a:rPr lang="fi-FI" b="1" dirty="0" err="1"/>
              <a:t>följa</a:t>
            </a:r>
            <a:r>
              <a:rPr lang="fi-FI" b="1" dirty="0"/>
              <a:t> lag</a:t>
            </a:r>
            <a:endParaRPr lang="sv-FI" b="1" dirty="0"/>
          </a:p>
        </p:txBody>
      </p:sp>
      <p:sp>
        <p:nvSpPr>
          <p:cNvPr id="4" name="Dian numeron paikkamerkki 3"/>
          <p:cNvSpPr>
            <a:spLocks noGrp="1"/>
          </p:cNvSpPr>
          <p:nvPr>
            <p:ph type="sldNum" sz="quarter" idx="5"/>
          </p:nvPr>
        </p:nvSpPr>
        <p:spPr/>
        <p:txBody>
          <a:bodyPr/>
          <a:lstStyle/>
          <a:p>
            <a:fld id="{A6F0C6F2-29C7-46C5-8628-318E26A810E6}" type="slidenum">
              <a:rPr lang="fi-FI" smtClean="0"/>
              <a:t>3</a:t>
            </a:fld>
            <a:endParaRPr lang="fi-FI"/>
          </a:p>
        </p:txBody>
      </p:sp>
    </p:spTree>
    <p:extLst>
      <p:ext uri="{BB962C8B-B14F-4D97-AF65-F5344CB8AC3E}">
        <p14:creationId xmlns:p14="http://schemas.microsoft.com/office/powerpoint/2010/main" val="36810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Dian numeron paikkamerkki 3"/>
          <p:cNvSpPr>
            <a:spLocks noGrp="1"/>
          </p:cNvSpPr>
          <p:nvPr>
            <p:ph type="sldNum" sz="quarter" idx="5"/>
          </p:nvPr>
        </p:nvSpPr>
        <p:spPr/>
        <p:txBody>
          <a:bodyPr/>
          <a:lstStyle/>
          <a:p>
            <a:fld id="{A6F0C6F2-29C7-46C5-8628-318E26A810E6}" type="slidenum">
              <a:rPr lang="fi-FI" smtClean="0"/>
              <a:t>4</a:t>
            </a:fld>
            <a:endParaRPr lang="fi-FI"/>
          </a:p>
        </p:txBody>
      </p:sp>
    </p:spTree>
    <p:extLst>
      <p:ext uri="{BB962C8B-B14F-4D97-AF65-F5344CB8AC3E}">
        <p14:creationId xmlns:p14="http://schemas.microsoft.com/office/powerpoint/2010/main" val="10348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b="1" dirty="0"/>
              <a:t>Lag tillämpas i domstolar.</a:t>
            </a:r>
          </a:p>
          <a:p>
            <a:endParaRPr lang="sv-SE" dirty="0"/>
          </a:p>
          <a:p>
            <a:r>
              <a:rPr lang="sv-SE" dirty="0"/>
              <a:t>Antalet tingsrätter är 20. </a:t>
            </a:r>
          </a:p>
          <a:p>
            <a:endParaRPr lang="sv-SE" dirty="0"/>
          </a:p>
          <a:p>
            <a:r>
              <a:rPr lang="sv-SE" dirty="0"/>
              <a:t>Tingsrätterna behandlar brottmål, tvistemål och ansökningsärenden. </a:t>
            </a:r>
          </a:p>
          <a:p>
            <a:endParaRPr lang="sv-SE" dirty="0"/>
          </a:p>
          <a:p>
            <a:r>
              <a:rPr lang="sv-SE" dirty="0"/>
              <a:t>Tingsrättens beslut kan överklagas hos hovrätten. För alla tvistemål och ansökningsärenden och för vissa brottmål krävs tillstånd för fortsatt behandling som beviljas av hovrätten. </a:t>
            </a:r>
          </a:p>
          <a:p>
            <a:endParaRPr lang="sv-SE" dirty="0"/>
          </a:p>
          <a:p>
            <a:r>
              <a:rPr lang="sv-SE" dirty="0"/>
              <a:t>Ändring i hovrättens beslut kan i sin tur sökas i högsta domstolen om denna beviljar besvärsrätt. Högsta domstolen är en </a:t>
            </a:r>
            <a:r>
              <a:rPr lang="sv-SE" dirty="0" err="1"/>
              <a:t>prejudikatdomstol</a:t>
            </a:r>
            <a:r>
              <a:rPr lang="sv-SE" dirty="0"/>
              <a:t>. </a:t>
            </a:r>
          </a:p>
          <a:p>
            <a:endParaRPr lang="sv-SE" dirty="0"/>
          </a:p>
          <a:p>
            <a:r>
              <a:rPr lang="sv-SE" dirty="0"/>
              <a:t>Prejudikat utfärdas i ärenden där lagen inte ger något entydigt svar. Genom prejudikat skapar man rättsnormer för kommande motsvarande rättstvister och strävar efter att säkerställa att domstolar runtom i landet tolkar lagen på samma sätt.</a:t>
            </a:r>
          </a:p>
          <a:p>
            <a:endParaRPr lang="sv-SE" dirty="0"/>
          </a:p>
          <a:p>
            <a:r>
              <a:rPr lang="sv-SE" dirty="0"/>
              <a:t>Förvaltningsdomstolarna behandlar överklaganden över olika myndigheters beslut. bl.a. skatteärenden, kommunalärenden, byggnads- och miljöärenden, social- och miljöärenden samt uppehållstillståndsärenden. Förvaltningsdomstolens beslut överklagas hos högsta förvaltningsdomstolen. </a:t>
            </a:r>
          </a:p>
          <a:p>
            <a:endParaRPr lang="sv-SE" dirty="0"/>
          </a:p>
          <a:p>
            <a:r>
              <a:rPr lang="sv-SE" dirty="0"/>
              <a:t>Specialdomstolarna är marknadsdomstolen, arbetsdomstolen, försäkringsdomstolen och riksrätten.</a:t>
            </a:r>
          </a:p>
        </p:txBody>
      </p:sp>
      <p:sp>
        <p:nvSpPr>
          <p:cNvPr id="4" name="Dian numeron paikkamerkki 3"/>
          <p:cNvSpPr>
            <a:spLocks noGrp="1"/>
          </p:cNvSpPr>
          <p:nvPr>
            <p:ph type="sldNum" sz="quarter" idx="5"/>
          </p:nvPr>
        </p:nvSpPr>
        <p:spPr/>
        <p:txBody>
          <a:bodyPr/>
          <a:lstStyle/>
          <a:p>
            <a:fld id="{A6F0C6F2-29C7-46C5-8628-318E26A810E6}" type="slidenum">
              <a:rPr lang="fi-FI" smtClean="0"/>
              <a:t>5</a:t>
            </a:fld>
            <a:endParaRPr lang="fi-FI"/>
          </a:p>
        </p:txBody>
      </p:sp>
    </p:spTree>
    <p:extLst>
      <p:ext uri="{BB962C8B-B14F-4D97-AF65-F5344CB8AC3E}">
        <p14:creationId xmlns:p14="http://schemas.microsoft.com/office/powerpoint/2010/main" val="22937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sv-SE" dirty="0"/>
              <a:t>Vem som helst kan göra brottsanmälan. </a:t>
            </a:r>
          </a:p>
          <a:p>
            <a:pPr fontAlgn="base"/>
            <a:endParaRPr lang="sv-SE" dirty="0"/>
          </a:p>
          <a:p>
            <a:pPr fontAlgn="base"/>
            <a:r>
              <a:rPr lang="sv-SE" dirty="0"/>
              <a:t>Om polisen misstänker att ett brott har skett påbörjar polisen sin förundersökning av brottet. Polisen på brottsplatsen sköter förundersökningen.</a:t>
            </a:r>
          </a:p>
          <a:p>
            <a:pPr fontAlgn="base"/>
            <a:endParaRPr lang="sv-SE" dirty="0"/>
          </a:p>
          <a:p>
            <a:pPr fontAlgn="base"/>
            <a:r>
              <a:rPr lang="sv-SE" dirty="0"/>
              <a:t>Polisen har som uppgift att anmäla åklagaren om brottmål som polisen ska undersöka. Åklagaren avgör därefter om ärendet förs vidare till behandling i domstol. </a:t>
            </a:r>
          </a:p>
          <a:p>
            <a:pPr fontAlgn="base"/>
            <a:endParaRPr lang="sv-SE" dirty="0"/>
          </a:p>
          <a:p>
            <a:r>
              <a:rPr lang="sv-SE" dirty="0"/>
              <a:t>De lagenliga straff som domstolen utfärdar i brottmål kan vara till exempel böter eller fängelsestraff.</a:t>
            </a:r>
          </a:p>
        </p:txBody>
      </p:sp>
      <p:sp>
        <p:nvSpPr>
          <p:cNvPr id="4" name="Dian numeron paikkamerkki 3"/>
          <p:cNvSpPr>
            <a:spLocks noGrp="1"/>
          </p:cNvSpPr>
          <p:nvPr>
            <p:ph type="sldNum" sz="quarter" idx="5"/>
          </p:nvPr>
        </p:nvSpPr>
        <p:spPr/>
        <p:txBody>
          <a:bodyPr/>
          <a:lstStyle/>
          <a:p>
            <a:fld id="{A6F0C6F2-29C7-46C5-8628-318E26A810E6}" type="slidenum">
              <a:rPr lang="fi-FI" smtClean="0"/>
              <a:t>6</a:t>
            </a:fld>
            <a:endParaRPr lang="fi-FI"/>
          </a:p>
        </p:txBody>
      </p:sp>
    </p:spTree>
    <p:extLst>
      <p:ext uri="{BB962C8B-B14F-4D97-AF65-F5344CB8AC3E}">
        <p14:creationId xmlns:p14="http://schemas.microsoft.com/office/powerpoint/2010/main" val="21781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altLang="fi-FI" b="1" dirty="0"/>
              <a:t>Om behandlingen:</a:t>
            </a:r>
          </a:p>
          <a:p>
            <a:r>
              <a:rPr lang="sv-SE" altLang="fi-FI" dirty="0"/>
              <a:t>Ärenden avgörs antingen av en domare ensam eller i mer omfattande brottmål tillsammans med lekmannaledamöter som är nämndemän. </a:t>
            </a:r>
          </a:p>
          <a:p>
            <a:endParaRPr lang="sv-SE" altLang="fi-FI" dirty="0"/>
          </a:p>
          <a:p>
            <a:pPr fontAlgn="base"/>
            <a:r>
              <a:rPr lang="sv-SE" sz="1200" b="0" i="0" kern="1200" dirty="0">
                <a:solidFill>
                  <a:schemeClr val="tx1"/>
                </a:solidFill>
                <a:effectLst/>
                <a:latin typeface="+mn-lt"/>
              </a:rPr>
              <a:t>Ärenden behandlas antingen i sammanträde eller i kansliförfarande då avgörandet görs endast på basis av handlingar. I rätten hörs också vittnen och eventuella experter.</a:t>
            </a:r>
            <a:r>
              <a:rPr lang="sv-SE" sz="1200" b="0" i="0" kern="1200" baseline="0" dirty="0">
                <a:solidFill>
                  <a:schemeClr val="tx1"/>
                </a:solidFill>
                <a:effectLst/>
                <a:latin typeface="+mn-lt"/>
              </a:rPr>
              <a:t> </a:t>
            </a:r>
            <a:r>
              <a:rPr lang="sv-SE" sz="1200" b="0" i="0" kern="1200" dirty="0">
                <a:solidFill>
                  <a:schemeClr val="tx1"/>
                </a:solidFill>
                <a:effectLst/>
                <a:latin typeface="+mn-lt"/>
              </a:rPr>
              <a:t>Rätten kan avgöra ett ärende genast muntligt eller senare skriftligt.</a:t>
            </a:r>
          </a:p>
          <a:p>
            <a:pPr fontAlgn="base"/>
            <a:endParaRPr lang="sv-SE"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Parterna i ett brottmål är förutom åklagaren också den åtalade och offret, dvs. målsäganden. Då åklagaren har gjort en stämningsansökan och lämnat in den till rätten börjar rätten att behandla brottmålet.</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b="1" dirty="0"/>
              <a:t>Om påföljderna:</a:t>
            </a:r>
          </a:p>
          <a:p>
            <a:r>
              <a:rPr lang="sv-SE" dirty="0"/>
              <a:t>Ungdomsstraff: för 15–17-åriga, en påföljd på 4 månader–1 år som innehåller övervakning, social aktivitet och inskolning till arbetslivet. </a:t>
            </a:r>
          </a:p>
          <a:p>
            <a:endParaRPr lang="sv-SE" dirty="0"/>
          </a:p>
          <a:p>
            <a:r>
              <a:rPr lang="sv-SE" dirty="0"/>
              <a:t>Skadeståndsansvaret och ansvaret för rättegångskostnader stiger lätt till flera tusen euro.</a:t>
            </a:r>
          </a:p>
        </p:txBody>
      </p:sp>
      <p:sp>
        <p:nvSpPr>
          <p:cNvPr id="4" name="Dian numeron paikkamerkki 3"/>
          <p:cNvSpPr>
            <a:spLocks noGrp="1"/>
          </p:cNvSpPr>
          <p:nvPr>
            <p:ph type="sldNum" sz="quarter" idx="5"/>
          </p:nvPr>
        </p:nvSpPr>
        <p:spPr/>
        <p:txBody>
          <a:bodyPr/>
          <a:lstStyle/>
          <a:p>
            <a:fld id="{A6F0C6F2-29C7-46C5-8628-318E26A810E6}" type="slidenum">
              <a:rPr lang="fi-FI" smtClean="0"/>
              <a:t>7</a:t>
            </a:fld>
            <a:endParaRPr lang="fi-FI"/>
          </a:p>
        </p:txBody>
      </p:sp>
    </p:spTree>
    <p:extLst>
      <p:ext uri="{BB962C8B-B14F-4D97-AF65-F5344CB8AC3E}">
        <p14:creationId xmlns:p14="http://schemas.microsoft.com/office/powerpoint/2010/main" val="64516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err="1">
                <a:solidFill>
                  <a:schemeClr val="tx1"/>
                </a:solidFill>
                <a:effectLst/>
                <a:latin typeface="+mn-lt"/>
              </a:rPr>
              <a:t>Vid</a:t>
            </a:r>
            <a:r>
              <a:rPr lang="fi-FI" sz="1200" b="0" i="0" kern="1200" dirty="0">
                <a:solidFill>
                  <a:schemeClr val="tx1"/>
                </a:solidFill>
                <a:effectLst/>
                <a:latin typeface="+mn-lt"/>
              </a:rPr>
              <a:t> </a:t>
            </a:r>
            <a:r>
              <a:rPr lang="fi-FI" sz="1200" b="0" i="0" kern="1200" dirty="0" err="1">
                <a:solidFill>
                  <a:schemeClr val="tx1"/>
                </a:solidFill>
                <a:effectLst/>
                <a:latin typeface="+mn-lt"/>
              </a:rPr>
              <a:t>tvistemål</a:t>
            </a:r>
            <a:r>
              <a:rPr lang="fi-FI" sz="1200" b="0" i="0" kern="1200" dirty="0">
                <a:solidFill>
                  <a:schemeClr val="tx1"/>
                </a:solidFill>
                <a:effectLst/>
                <a:latin typeface="+mn-lt"/>
              </a:rPr>
              <a:t> </a:t>
            </a:r>
            <a:r>
              <a:rPr lang="fi-FI" sz="1200" b="0" i="0" kern="1200" dirty="0" err="1">
                <a:solidFill>
                  <a:schemeClr val="tx1"/>
                </a:solidFill>
                <a:effectLst/>
                <a:latin typeface="+mn-lt"/>
              </a:rPr>
              <a:t>heter</a:t>
            </a:r>
            <a:r>
              <a:rPr lang="fi-FI" sz="1200" b="0" i="0" kern="1200" dirty="0">
                <a:solidFill>
                  <a:schemeClr val="tx1"/>
                </a:solidFill>
                <a:effectLst/>
                <a:latin typeface="+mn-lt"/>
              </a:rPr>
              <a:t> </a:t>
            </a:r>
            <a:r>
              <a:rPr lang="fi-FI" sz="1200" b="0" i="0" kern="1200" dirty="0" err="1">
                <a:solidFill>
                  <a:schemeClr val="tx1"/>
                </a:solidFill>
                <a:effectLst/>
                <a:latin typeface="+mn-lt"/>
              </a:rPr>
              <a:t>parterna</a:t>
            </a:r>
            <a:r>
              <a:rPr lang="fi-FI" sz="1200" b="0" i="0" kern="1200" dirty="0">
                <a:solidFill>
                  <a:schemeClr val="tx1"/>
                </a:solidFill>
                <a:effectLst/>
                <a:latin typeface="+mn-lt"/>
              </a:rPr>
              <a:t> </a:t>
            </a:r>
            <a:r>
              <a:rPr lang="fi-FI" sz="1200" b="0" i="0" kern="1200" dirty="0" err="1">
                <a:solidFill>
                  <a:schemeClr val="tx1"/>
                </a:solidFill>
                <a:effectLst/>
                <a:latin typeface="+mn-lt"/>
              </a:rPr>
              <a:t>kärande</a:t>
            </a:r>
            <a:r>
              <a:rPr lang="fi-FI" sz="1200" b="0" i="0" kern="1200" dirty="0">
                <a:solidFill>
                  <a:schemeClr val="tx1"/>
                </a:solidFill>
                <a:effectLst/>
                <a:latin typeface="+mn-lt"/>
              </a:rPr>
              <a:t> </a:t>
            </a:r>
            <a:r>
              <a:rPr lang="fi-FI" sz="1200" b="0" i="0" kern="1200" dirty="0" err="1">
                <a:solidFill>
                  <a:schemeClr val="tx1"/>
                </a:solidFill>
                <a:effectLst/>
                <a:latin typeface="+mn-lt"/>
              </a:rPr>
              <a:t>och</a:t>
            </a:r>
            <a:r>
              <a:rPr lang="fi-FI" sz="1200" b="0" i="0" kern="1200" dirty="0">
                <a:solidFill>
                  <a:schemeClr val="tx1"/>
                </a:solidFill>
                <a:effectLst/>
                <a:latin typeface="+mn-lt"/>
              </a:rPr>
              <a:t> </a:t>
            </a:r>
            <a:r>
              <a:rPr lang="fi-FI" sz="1200" b="0" i="0" kern="1200" dirty="0" err="1">
                <a:solidFill>
                  <a:schemeClr val="tx1"/>
                </a:solidFill>
                <a:effectLst/>
                <a:latin typeface="+mn-lt"/>
              </a:rPr>
              <a:t>svarande</a:t>
            </a:r>
            <a:r>
              <a:rPr lang="fi-FI" sz="1200" b="0" i="0" kern="1200" dirty="0">
                <a:solidFill>
                  <a:schemeClr val="tx1"/>
                </a:solidFill>
                <a:effectLst/>
                <a:latin typeface="+mn-lt"/>
              </a:rPr>
              <a:t>. </a:t>
            </a:r>
          </a:p>
          <a:p>
            <a:pPr fontAlgn="base"/>
            <a:endParaRPr lang="sv-FI" sz="1200" b="0" i="0" kern="1200" dirty="0">
              <a:solidFill>
                <a:schemeClr val="tx1"/>
              </a:solidFill>
              <a:effectLst/>
              <a:latin typeface="+mn-lt"/>
              <a:ea typeface="+mn-ea"/>
              <a:cs typeface="+mn-cs"/>
            </a:endParaRPr>
          </a:p>
          <a:p>
            <a:pPr fontAlgn="base"/>
            <a:r>
              <a:rPr lang="fi-FI" sz="1200" b="0" i="0" kern="1200" dirty="0" err="1">
                <a:solidFill>
                  <a:schemeClr val="tx1"/>
                </a:solidFill>
                <a:effectLst/>
                <a:latin typeface="+mn-lt"/>
              </a:rPr>
              <a:t>Från</a:t>
            </a:r>
            <a:r>
              <a:rPr lang="fi-FI" sz="1200" b="0" i="0" kern="1200" dirty="0">
                <a:solidFill>
                  <a:schemeClr val="tx1"/>
                </a:solidFill>
                <a:effectLst/>
                <a:latin typeface="+mn-lt"/>
              </a:rPr>
              <a:t> </a:t>
            </a:r>
            <a:r>
              <a:rPr lang="fi-FI" sz="1200" b="0" i="0" kern="1200" dirty="0" err="1">
                <a:solidFill>
                  <a:schemeClr val="tx1"/>
                </a:solidFill>
                <a:effectLst/>
                <a:latin typeface="+mn-lt"/>
              </a:rPr>
              <a:t>parternas</a:t>
            </a:r>
            <a:r>
              <a:rPr lang="fi-FI" sz="1200" b="0" i="0" kern="1200" dirty="0">
                <a:solidFill>
                  <a:schemeClr val="tx1"/>
                </a:solidFill>
                <a:effectLst/>
                <a:latin typeface="+mn-lt"/>
              </a:rPr>
              <a:t> </a:t>
            </a:r>
            <a:r>
              <a:rPr lang="fi-FI" sz="1200" b="0" i="0" kern="1200" dirty="0" err="1">
                <a:solidFill>
                  <a:schemeClr val="tx1"/>
                </a:solidFill>
                <a:effectLst/>
                <a:latin typeface="+mn-lt"/>
              </a:rPr>
              <a:t>synpunkt</a:t>
            </a:r>
            <a:r>
              <a:rPr lang="fi-FI" sz="1200" b="0" i="0" kern="1200" dirty="0">
                <a:solidFill>
                  <a:schemeClr val="tx1"/>
                </a:solidFill>
                <a:effectLst/>
                <a:latin typeface="+mn-lt"/>
              </a:rPr>
              <a:t> </a:t>
            </a:r>
            <a:r>
              <a:rPr lang="fi-FI" sz="1200" b="0" i="0" kern="1200" dirty="0" err="1">
                <a:solidFill>
                  <a:schemeClr val="tx1"/>
                </a:solidFill>
                <a:effectLst/>
                <a:latin typeface="+mn-lt"/>
              </a:rPr>
              <a:t>är</a:t>
            </a:r>
            <a:r>
              <a:rPr lang="fi-FI" sz="1200" b="0" i="0" kern="1200" dirty="0">
                <a:solidFill>
                  <a:schemeClr val="tx1"/>
                </a:solidFill>
                <a:effectLst/>
                <a:latin typeface="+mn-lt"/>
              </a:rPr>
              <a:t> </a:t>
            </a:r>
            <a:r>
              <a:rPr lang="fi-FI" sz="1200" b="0" i="0" kern="1200" dirty="0" err="1">
                <a:solidFill>
                  <a:schemeClr val="tx1"/>
                </a:solidFill>
                <a:effectLst/>
                <a:latin typeface="+mn-lt"/>
              </a:rPr>
              <a:t>det</a:t>
            </a:r>
            <a:r>
              <a:rPr lang="fi-FI" sz="1200" b="0" i="0" kern="1200" dirty="0">
                <a:solidFill>
                  <a:schemeClr val="tx1"/>
                </a:solidFill>
                <a:effectLst/>
                <a:latin typeface="+mn-lt"/>
              </a:rPr>
              <a:t> </a:t>
            </a:r>
            <a:r>
              <a:rPr lang="fi-FI" sz="1200" b="0" i="0" kern="1200" dirty="0" err="1">
                <a:solidFill>
                  <a:schemeClr val="tx1"/>
                </a:solidFill>
                <a:effectLst/>
                <a:latin typeface="+mn-lt"/>
              </a:rPr>
              <a:t>ofta</a:t>
            </a:r>
            <a:r>
              <a:rPr lang="fi-FI" sz="1200" b="0" i="0" kern="1200" dirty="0">
                <a:solidFill>
                  <a:schemeClr val="tx1"/>
                </a:solidFill>
                <a:effectLst/>
                <a:latin typeface="+mn-lt"/>
              </a:rPr>
              <a:t> </a:t>
            </a:r>
            <a:r>
              <a:rPr lang="fi-FI" sz="1200" b="0" i="0" kern="1200" dirty="0" err="1">
                <a:solidFill>
                  <a:schemeClr val="tx1"/>
                </a:solidFill>
                <a:effectLst/>
                <a:latin typeface="+mn-lt"/>
              </a:rPr>
              <a:t>bättre</a:t>
            </a:r>
            <a:r>
              <a:rPr lang="fi-FI" sz="1200" b="0" i="0" kern="1200" dirty="0">
                <a:solidFill>
                  <a:schemeClr val="tx1"/>
                </a:solidFill>
                <a:effectLst/>
                <a:latin typeface="+mn-lt"/>
              </a:rPr>
              <a:t> </a:t>
            </a:r>
            <a:r>
              <a:rPr lang="fi-FI" sz="1200" b="0" i="0" kern="1200" dirty="0" err="1">
                <a:solidFill>
                  <a:schemeClr val="tx1"/>
                </a:solidFill>
                <a:effectLst/>
                <a:latin typeface="+mn-lt"/>
              </a:rPr>
              <a:t>att</a:t>
            </a:r>
            <a:r>
              <a:rPr lang="fi-FI" sz="1200" b="0" i="0" kern="1200" dirty="0">
                <a:solidFill>
                  <a:schemeClr val="tx1"/>
                </a:solidFill>
                <a:effectLst/>
                <a:latin typeface="+mn-lt"/>
              </a:rPr>
              <a:t> </a:t>
            </a:r>
            <a:r>
              <a:rPr lang="fi-FI" sz="1200" b="0" i="0" kern="1200" dirty="0" err="1">
                <a:solidFill>
                  <a:schemeClr val="tx1"/>
                </a:solidFill>
                <a:effectLst/>
                <a:latin typeface="+mn-lt"/>
              </a:rPr>
              <a:t>ta</a:t>
            </a:r>
            <a:r>
              <a:rPr lang="fi-FI" sz="1200" b="0" i="0" kern="1200" dirty="0">
                <a:solidFill>
                  <a:schemeClr val="tx1"/>
                </a:solidFill>
                <a:effectLst/>
                <a:latin typeface="+mn-lt"/>
              </a:rPr>
              <a:t> </a:t>
            </a:r>
            <a:r>
              <a:rPr lang="fi-FI" sz="1200" b="0" i="0" kern="1200" dirty="0" err="1">
                <a:solidFill>
                  <a:schemeClr val="tx1"/>
                </a:solidFill>
                <a:effectLst/>
                <a:latin typeface="+mn-lt"/>
              </a:rPr>
              <a:t>upp</a:t>
            </a:r>
            <a:r>
              <a:rPr lang="fi-FI" sz="1200" b="0" i="0" kern="1200" dirty="0">
                <a:solidFill>
                  <a:schemeClr val="tx1"/>
                </a:solidFill>
                <a:effectLst/>
                <a:latin typeface="+mn-lt"/>
              </a:rPr>
              <a:t> en </a:t>
            </a:r>
            <a:r>
              <a:rPr lang="fi-FI" sz="1200" b="0" i="0" kern="1200" dirty="0" err="1">
                <a:solidFill>
                  <a:schemeClr val="tx1"/>
                </a:solidFill>
                <a:effectLst/>
                <a:latin typeface="+mn-lt"/>
              </a:rPr>
              <a:t>tvist</a:t>
            </a:r>
            <a:r>
              <a:rPr lang="fi-FI" sz="1200" b="0" i="0" kern="1200" dirty="0">
                <a:solidFill>
                  <a:schemeClr val="tx1"/>
                </a:solidFill>
                <a:effectLst/>
                <a:latin typeface="+mn-lt"/>
              </a:rPr>
              <a:t> </a:t>
            </a:r>
            <a:r>
              <a:rPr lang="fi-FI" sz="1200" b="0" i="0" kern="1200" dirty="0" err="1">
                <a:solidFill>
                  <a:schemeClr val="tx1"/>
                </a:solidFill>
                <a:effectLst/>
                <a:latin typeface="+mn-lt"/>
              </a:rPr>
              <a:t>till</a:t>
            </a:r>
            <a:r>
              <a:rPr lang="fi-FI" sz="1200" b="0" i="0" kern="1200" dirty="0">
                <a:solidFill>
                  <a:schemeClr val="tx1"/>
                </a:solidFill>
                <a:effectLst/>
                <a:latin typeface="+mn-lt"/>
              </a:rPr>
              <a:t> </a:t>
            </a:r>
            <a:r>
              <a:rPr lang="fi-FI" sz="1200" b="0" i="0" kern="1200" dirty="0" err="1">
                <a:solidFill>
                  <a:schemeClr val="tx1"/>
                </a:solidFill>
                <a:effectLst/>
                <a:latin typeface="+mn-lt"/>
              </a:rPr>
              <a:t>medling</a:t>
            </a:r>
            <a:r>
              <a:rPr lang="fi-FI" sz="1200" b="0" i="0" kern="1200" dirty="0">
                <a:solidFill>
                  <a:schemeClr val="tx1"/>
                </a:solidFill>
                <a:effectLst/>
                <a:latin typeface="+mn-lt"/>
              </a:rPr>
              <a:t> </a:t>
            </a:r>
            <a:r>
              <a:rPr lang="fi-FI" sz="1200" b="0" i="0" kern="1200" dirty="0" err="1">
                <a:solidFill>
                  <a:schemeClr val="tx1"/>
                </a:solidFill>
                <a:effectLst/>
                <a:latin typeface="+mn-lt"/>
              </a:rPr>
              <a:t>varvid</a:t>
            </a:r>
            <a:r>
              <a:rPr lang="fi-FI" sz="1200" b="0" i="0" kern="1200" dirty="0">
                <a:solidFill>
                  <a:schemeClr val="tx1"/>
                </a:solidFill>
                <a:effectLst/>
                <a:latin typeface="+mn-lt"/>
              </a:rPr>
              <a:t> </a:t>
            </a:r>
            <a:r>
              <a:rPr lang="fi-FI" sz="1200" b="0" i="0" kern="1200" dirty="0" err="1">
                <a:solidFill>
                  <a:schemeClr val="tx1"/>
                </a:solidFill>
                <a:effectLst/>
                <a:latin typeface="+mn-lt"/>
              </a:rPr>
              <a:t>det</a:t>
            </a:r>
            <a:r>
              <a:rPr lang="fi-FI" sz="1200" b="0" i="0" kern="1200" dirty="0">
                <a:solidFill>
                  <a:schemeClr val="tx1"/>
                </a:solidFill>
                <a:effectLst/>
                <a:latin typeface="+mn-lt"/>
              </a:rPr>
              <a:t> </a:t>
            </a:r>
            <a:r>
              <a:rPr lang="fi-FI" sz="1200" b="0" i="0" kern="1200" dirty="0" err="1">
                <a:solidFill>
                  <a:schemeClr val="tx1"/>
                </a:solidFill>
                <a:effectLst/>
                <a:latin typeface="+mn-lt"/>
              </a:rPr>
              <a:t>är</a:t>
            </a:r>
            <a:r>
              <a:rPr lang="fi-FI" sz="1200" b="0" i="0" kern="1200" dirty="0">
                <a:solidFill>
                  <a:schemeClr val="tx1"/>
                </a:solidFill>
                <a:effectLst/>
                <a:latin typeface="+mn-lt"/>
              </a:rPr>
              <a:t> </a:t>
            </a:r>
            <a:r>
              <a:rPr lang="fi-FI" sz="1200" b="0" i="0" kern="1200" dirty="0" err="1">
                <a:solidFill>
                  <a:schemeClr val="tx1"/>
                </a:solidFill>
                <a:effectLst/>
                <a:latin typeface="+mn-lt"/>
              </a:rPr>
              <a:t>möjligt</a:t>
            </a:r>
            <a:r>
              <a:rPr lang="fi-FI" sz="1200" b="0" i="0" kern="1200" dirty="0">
                <a:solidFill>
                  <a:schemeClr val="tx1"/>
                </a:solidFill>
                <a:effectLst/>
                <a:latin typeface="+mn-lt"/>
              </a:rPr>
              <a:t> </a:t>
            </a:r>
            <a:r>
              <a:rPr lang="fi-FI" sz="1200" b="0" i="0" kern="1200" dirty="0" err="1">
                <a:solidFill>
                  <a:schemeClr val="tx1"/>
                </a:solidFill>
                <a:effectLst/>
                <a:latin typeface="+mn-lt"/>
              </a:rPr>
              <a:t>att</a:t>
            </a:r>
            <a:r>
              <a:rPr lang="fi-FI" sz="1200" b="0" i="0" kern="1200" dirty="0">
                <a:solidFill>
                  <a:schemeClr val="tx1"/>
                </a:solidFill>
                <a:effectLst/>
                <a:latin typeface="+mn-lt"/>
              </a:rPr>
              <a:t> </a:t>
            </a:r>
            <a:r>
              <a:rPr lang="fi-FI" sz="1200" b="0" i="0" kern="1200" dirty="0" err="1">
                <a:solidFill>
                  <a:schemeClr val="tx1"/>
                </a:solidFill>
                <a:effectLst/>
                <a:latin typeface="+mn-lt"/>
              </a:rPr>
              <a:t>nå</a:t>
            </a:r>
            <a:r>
              <a:rPr lang="fi-FI" sz="1200" b="0" i="0" kern="1200" dirty="0">
                <a:solidFill>
                  <a:schemeClr val="tx1"/>
                </a:solidFill>
                <a:effectLst/>
                <a:latin typeface="+mn-lt"/>
              </a:rPr>
              <a:t> en </a:t>
            </a:r>
            <a:r>
              <a:rPr lang="fi-FI" sz="1200" b="0" i="0" kern="1200" dirty="0" err="1">
                <a:solidFill>
                  <a:schemeClr val="tx1"/>
                </a:solidFill>
                <a:effectLst/>
                <a:latin typeface="+mn-lt"/>
              </a:rPr>
              <a:t>kompromisslösning</a:t>
            </a:r>
            <a:r>
              <a:rPr lang="fi-FI" sz="1200" b="0" i="0" kern="1200" dirty="0">
                <a:solidFill>
                  <a:schemeClr val="tx1"/>
                </a:solidFill>
                <a:effectLst/>
                <a:latin typeface="+mn-lt"/>
              </a:rPr>
              <a:t> </a:t>
            </a:r>
            <a:r>
              <a:rPr lang="fi-FI" sz="1200" b="0" i="0" kern="1200" dirty="0" err="1">
                <a:solidFill>
                  <a:schemeClr val="tx1"/>
                </a:solidFill>
                <a:effectLst/>
                <a:latin typeface="+mn-lt"/>
              </a:rPr>
              <a:t>som</a:t>
            </a:r>
            <a:r>
              <a:rPr lang="fi-FI" sz="1200" b="0" i="0" kern="1200" dirty="0">
                <a:solidFill>
                  <a:schemeClr val="tx1"/>
                </a:solidFill>
                <a:effectLst/>
                <a:latin typeface="+mn-lt"/>
              </a:rPr>
              <a:t> </a:t>
            </a:r>
            <a:r>
              <a:rPr lang="fi-FI" sz="1200" b="0" i="0" kern="1200" dirty="0" err="1">
                <a:solidFill>
                  <a:schemeClr val="tx1"/>
                </a:solidFill>
                <a:effectLst/>
                <a:latin typeface="+mn-lt"/>
              </a:rPr>
              <a:t>tillfredsställer</a:t>
            </a:r>
            <a:r>
              <a:rPr lang="fi-FI" sz="1200" b="0" i="0" kern="1200" dirty="0">
                <a:solidFill>
                  <a:schemeClr val="tx1"/>
                </a:solidFill>
                <a:effectLst/>
                <a:latin typeface="+mn-lt"/>
              </a:rPr>
              <a:t> alla </a:t>
            </a:r>
            <a:r>
              <a:rPr lang="fi-FI" sz="1200" b="0" i="0" kern="1200" dirty="0" err="1">
                <a:solidFill>
                  <a:schemeClr val="tx1"/>
                </a:solidFill>
                <a:effectLst/>
                <a:latin typeface="+mn-lt"/>
              </a:rPr>
              <a:t>parter</a:t>
            </a:r>
            <a:r>
              <a:rPr lang="fi-FI" sz="1200" b="0" i="0" kern="1200" dirty="0">
                <a:solidFill>
                  <a:schemeClr val="tx1"/>
                </a:solidFill>
                <a:effectLst/>
                <a:latin typeface="+mn-lt"/>
              </a:rPr>
              <a:t>. </a:t>
            </a:r>
            <a:r>
              <a:rPr lang="fi-FI" sz="1200" b="0" i="0" kern="1200" dirty="0" err="1">
                <a:solidFill>
                  <a:schemeClr val="tx1"/>
                </a:solidFill>
                <a:effectLst/>
                <a:latin typeface="+mn-lt"/>
              </a:rPr>
              <a:t>Brottmål</a:t>
            </a:r>
            <a:r>
              <a:rPr lang="fi-FI" sz="1200" b="0" i="0" kern="1200" dirty="0">
                <a:solidFill>
                  <a:schemeClr val="tx1"/>
                </a:solidFill>
                <a:effectLst/>
                <a:latin typeface="+mn-lt"/>
              </a:rPr>
              <a:t> </a:t>
            </a:r>
            <a:r>
              <a:rPr lang="fi-FI" sz="1200" b="0" i="0" kern="1200" dirty="0" err="1">
                <a:solidFill>
                  <a:schemeClr val="tx1"/>
                </a:solidFill>
                <a:effectLst/>
                <a:latin typeface="+mn-lt"/>
              </a:rPr>
              <a:t>kan</a:t>
            </a:r>
            <a:r>
              <a:rPr lang="fi-FI" sz="1200" b="0" i="0" kern="1200" dirty="0">
                <a:solidFill>
                  <a:schemeClr val="tx1"/>
                </a:solidFill>
                <a:effectLst/>
                <a:latin typeface="+mn-lt"/>
              </a:rPr>
              <a:t> </a:t>
            </a:r>
            <a:r>
              <a:rPr lang="fi-FI" sz="1200" b="0" i="0" kern="1200" dirty="0" err="1">
                <a:solidFill>
                  <a:schemeClr val="tx1"/>
                </a:solidFill>
                <a:effectLst/>
                <a:latin typeface="+mn-lt"/>
              </a:rPr>
              <a:t>också</a:t>
            </a:r>
            <a:r>
              <a:rPr lang="fi-FI" sz="1200" b="0" i="0" kern="1200" dirty="0">
                <a:solidFill>
                  <a:schemeClr val="tx1"/>
                </a:solidFill>
                <a:effectLst/>
                <a:latin typeface="+mn-lt"/>
              </a:rPr>
              <a:t> </a:t>
            </a:r>
            <a:r>
              <a:rPr lang="fi-FI" sz="1200" b="0" i="0" kern="1200" dirty="0" err="1">
                <a:solidFill>
                  <a:schemeClr val="tx1"/>
                </a:solidFill>
                <a:effectLst/>
                <a:latin typeface="+mn-lt"/>
              </a:rPr>
              <a:t>tas</a:t>
            </a:r>
            <a:r>
              <a:rPr lang="fi-FI" sz="1200" b="0" i="0" kern="1200" dirty="0">
                <a:solidFill>
                  <a:schemeClr val="tx1"/>
                </a:solidFill>
                <a:effectLst/>
                <a:latin typeface="+mn-lt"/>
              </a:rPr>
              <a:t> </a:t>
            </a:r>
            <a:r>
              <a:rPr lang="fi-FI" sz="1200" b="0" i="0" kern="1200" dirty="0" err="1">
                <a:solidFill>
                  <a:schemeClr val="tx1"/>
                </a:solidFill>
                <a:effectLst/>
                <a:latin typeface="+mn-lt"/>
              </a:rPr>
              <a:t>upp</a:t>
            </a:r>
            <a:r>
              <a:rPr lang="fi-FI" sz="1200" b="0" i="0" kern="1200" dirty="0">
                <a:solidFill>
                  <a:schemeClr val="tx1"/>
                </a:solidFill>
                <a:effectLst/>
                <a:latin typeface="+mn-lt"/>
              </a:rPr>
              <a:t> </a:t>
            </a:r>
            <a:r>
              <a:rPr lang="fi-FI" sz="1200" b="0" i="0" kern="1200" dirty="0" err="1">
                <a:solidFill>
                  <a:schemeClr val="tx1"/>
                </a:solidFill>
                <a:effectLst/>
                <a:latin typeface="+mn-lt"/>
              </a:rPr>
              <a:t>till</a:t>
            </a:r>
            <a:r>
              <a:rPr lang="fi-FI" sz="1200" b="0" i="0" kern="1200" dirty="0">
                <a:solidFill>
                  <a:schemeClr val="tx1"/>
                </a:solidFill>
                <a:effectLst/>
                <a:latin typeface="+mn-lt"/>
              </a:rPr>
              <a:t> </a:t>
            </a:r>
            <a:r>
              <a:rPr lang="fi-FI" sz="1200" b="0" i="0" kern="1200" dirty="0" err="1">
                <a:solidFill>
                  <a:schemeClr val="tx1"/>
                </a:solidFill>
                <a:effectLst/>
                <a:latin typeface="+mn-lt"/>
              </a:rPr>
              <a:t>medling</a:t>
            </a:r>
            <a:r>
              <a:rPr lang="fi-FI" sz="1200" b="0" i="0" kern="1200" dirty="0">
                <a:solidFill>
                  <a:schemeClr val="tx1"/>
                </a:solidFill>
                <a:effectLst/>
                <a:latin typeface="+mn-lt"/>
              </a:rPr>
              <a:t>.</a:t>
            </a:r>
          </a:p>
        </p:txBody>
      </p:sp>
      <p:sp>
        <p:nvSpPr>
          <p:cNvPr id="4" name="Dian numeron paikkamerkki 3"/>
          <p:cNvSpPr>
            <a:spLocks noGrp="1"/>
          </p:cNvSpPr>
          <p:nvPr>
            <p:ph type="sldNum" sz="quarter" idx="5"/>
          </p:nvPr>
        </p:nvSpPr>
        <p:spPr/>
        <p:txBody>
          <a:bodyPr/>
          <a:lstStyle/>
          <a:p>
            <a:fld id="{A6F0C6F2-29C7-46C5-8628-318E26A810E6}" type="slidenum">
              <a:rPr lang="fi-FI" smtClean="0"/>
              <a:t>8</a:t>
            </a:fld>
            <a:endParaRPr lang="fi-FI"/>
          </a:p>
        </p:txBody>
      </p:sp>
    </p:spTree>
    <p:extLst>
      <p:ext uri="{BB962C8B-B14F-4D97-AF65-F5344CB8AC3E}">
        <p14:creationId xmlns:p14="http://schemas.microsoft.com/office/powerpoint/2010/main" val="123468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massor med olika arbetsmöjligheter inom rättsvården.</a:t>
            </a:r>
          </a:p>
        </p:txBody>
      </p:sp>
      <p:sp>
        <p:nvSpPr>
          <p:cNvPr id="4" name="Dian numeron paikkamerkki 3"/>
          <p:cNvSpPr>
            <a:spLocks noGrp="1"/>
          </p:cNvSpPr>
          <p:nvPr>
            <p:ph type="sldNum" sz="quarter" idx="5"/>
          </p:nvPr>
        </p:nvSpPr>
        <p:spPr/>
        <p:txBody>
          <a:bodyPr/>
          <a:lstStyle/>
          <a:p>
            <a:fld id="{A6F0C6F2-29C7-46C5-8628-318E26A810E6}" type="slidenum">
              <a:rPr lang="fi-FI" smtClean="0"/>
              <a:t>9</a:t>
            </a:fld>
            <a:endParaRPr lang="fi-FI"/>
          </a:p>
        </p:txBody>
      </p:sp>
    </p:spTree>
    <p:extLst>
      <p:ext uri="{BB962C8B-B14F-4D97-AF65-F5344CB8AC3E}">
        <p14:creationId xmlns:p14="http://schemas.microsoft.com/office/powerpoint/2010/main" val="2014821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23866-1C98-420E-AADD-DB9EB906B44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047A0B-7F4B-4427-8800-3A00C439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44A2FE2-B1C1-4AE6-AA6B-E8AFF957555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3527095A-D1B3-44BD-9EF9-5BA2E72EBAF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88AADC-7902-4E1D-87D7-9D35AE0CBE33}"/>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35439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A3D2DB-5C8B-4944-AEF8-0BDDDB50009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5B9D8E5-5928-4276-92E3-42BDF2473C3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D21810-8FCB-4CAB-B623-A68937711288}"/>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AEEAA0F-5E1D-4E65-AE7A-D00657D5C1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912190-1D02-4F3D-89D2-B940F778C66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86779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A8EEDA1-C2F0-4DA4-B7AD-EF0C57050B9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E5E8BA3-FF0A-44F7-8BE7-284563C2575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7704E9-8255-43B5-B199-EFD892AC20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F086C442-5738-4ECF-85A2-02ACC1267F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295884-DBC3-4DC3-A9E3-6A0EBD98212B}"/>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70579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9A4E536-5DB8-41EE-835B-DF52E2453CF3}"/>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2F3027E-1A81-44D3-9313-926FB8AF74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F746E-D414-49EA-9092-F31660120C9F}"/>
              </a:ext>
            </a:extLst>
          </p:cNvPr>
          <p:cNvSpPr>
            <a:spLocks noGrp="1"/>
          </p:cNvSpPr>
          <p:nvPr>
            <p:ph type="sldNum" sz="quarter" idx="12"/>
          </p:nvPr>
        </p:nvSpPr>
        <p:spPr/>
        <p:txBody>
          <a:bodyPr/>
          <a:lstStyle/>
          <a:p>
            <a:fld id="{5040245C-5603-4B95-A8B9-7DC90B7E1CFD}" type="slidenum">
              <a:rPr lang="fi-FI" smtClean="0"/>
              <a:t>‹#›</a:t>
            </a:fld>
            <a:endParaRPr lang="fi-FI" dirty="0"/>
          </a:p>
        </p:txBody>
      </p:sp>
      <p:sp>
        <p:nvSpPr>
          <p:cNvPr id="7" name="Otsikko 1">
            <a:extLst>
              <a:ext uri="{FF2B5EF4-FFF2-40B4-BE49-F238E27FC236}">
                <a16:creationId xmlns:a16="http://schemas.microsoft.com/office/drawing/2014/main" id="{AF3FAB72-3E98-4774-87CB-F02CB51850E1}"/>
              </a:ext>
            </a:extLst>
          </p:cNvPr>
          <p:cNvSpPr>
            <a:spLocks noGrp="1"/>
          </p:cNvSpPr>
          <p:nvPr>
            <p:ph type="title"/>
          </p:nvPr>
        </p:nvSpPr>
        <p:spPr>
          <a:xfrm>
            <a:off x="838200" y="961272"/>
            <a:ext cx="10515600" cy="1325563"/>
          </a:xfrm>
        </p:spPr>
        <p:txBody>
          <a:bodyPr>
            <a:normAutofit/>
          </a:bodyPr>
          <a:lstStyle/>
          <a:p>
            <a:pPr algn="ctr"/>
            <a:endParaRPr lang="fi-FI" sz="4000" b="1" dirty="0">
              <a:solidFill>
                <a:srgbClr val="2D3752"/>
              </a:solidFill>
              <a:latin typeface="+mn-lt"/>
            </a:endParaRPr>
          </a:p>
        </p:txBody>
      </p:sp>
      <p:sp>
        <p:nvSpPr>
          <p:cNvPr id="8" name="Sisällön paikkamerkki 2">
            <a:extLst>
              <a:ext uri="{FF2B5EF4-FFF2-40B4-BE49-F238E27FC236}">
                <a16:creationId xmlns:a16="http://schemas.microsoft.com/office/drawing/2014/main" id="{1A73960A-99C2-468E-A245-3C419E1B6A2C}"/>
              </a:ext>
            </a:extLst>
          </p:cNvPr>
          <p:cNvSpPr>
            <a:spLocks noGrp="1"/>
          </p:cNvSpPr>
          <p:nvPr>
            <p:ph idx="1"/>
          </p:nvPr>
        </p:nvSpPr>
        <p:spPr>
          <a:xfrm>
            <a:off x="838200" y="2401914"/>
            <a:ext cx="10515600" cy="3833091"/>
          </a:xfrm>
        </p:spPr>
        <p:txBody>
          <a:bodyPr>
            <a:normAutofit/>
          </a:bodyPr>
          <a:lstStyle/>
          <a:p>
            <a:pPr>
              <a:lnSpc>
                <a:spcPct val="100000"/>
              </a:lnSpc>
            </a:pPr>
            <a:endParaRPr lang="fi-FI" sz="2400" dirty="0">
              <a:solidFill>
                <a:srgbClr val="2D3752"/>
              </a:solidFill>
            </a:endParaRPr>
          </a:p>
        </p:txBody>
      </p:sp>
    </p:spTree>
    <p:extLst>
      <p:ext uri="{BB962C8B-B14F-4D97-AF65-F5344CB8AC3E}">
        <p14:creationId xmlns:p14="http://schemas.microsoft.com/office/powerpoint/2010/main" val="141565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2526E4-D853-474A-AB7D-83B261905EB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D4B7DE3-662F-4F3B-8525-71D9CB3E1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E424A27-E591-4F60-BE51-2EB33A9CD2A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C1BEB36B-7272-464B-95B4-CA3A78210F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9A667C-CB0F-4447-9D8F-F5E04E8C8531}"/>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5386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26508-F645-4EFF-AF9B-60E4321C83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E6D911-D70E-407D-92AD-67301C87F1F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E5335A-3695-4EA0-9D68-A94F4238EE6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CB50696-5B95-4161-89BD-8F38C8AB1A56}"/>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FEB01FD-135A-46A4-A559-C26010811EA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3679BC-1BE5-44DC-BD24-D379AB341324}"/>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7727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B42ECE-9980-4FE0-A98D-BDB024239E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B5BA600-454F-41EC-82D6-875A07BDB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1CA501A-DCE5-4495-8A7B-E7FFE8B0C6F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24F2359-0067-44DE-82A8-0483E060B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5AF0059-1F71-483D-8E8E-57B9D2E809F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35A4ED6-6493-472B-ADD2-07DD69FDE5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8" name="Alatunnisteen paikkamerkki 7">
            <a:extLst>
              <a:ext uri="{FF2B5EF4-FFF2-40B4-BE49-F238E27FC236}">
                <a16:creationId xmlns:a16="http://schemas.microsoft.com/office/drawing/2014/main" id="{E8231CCE-30E6-4C8E-AE93-AC527E005F4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BCC3744-0BC1-45AE-BBD2-5C77F37EEBA0}"/>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6807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C416A-1415-4705-AD81-30F513CCBE3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4FA9E0-8D7B-4201-BAD3-65B992BF83CF}"/>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4" name="Alatunnisteen paikkamerkki 3">
            <a:extLst>
              <a:ext uri="{FF2B5EF4-FFF2-40B4-BE49-F238E27FC236}">
                <a16:creationId xmlns:a16="http://schemas.microsoft.com/office/drawing/2014/main" id="{51477A56-09EE-4929-A966-A6F80979DE9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8A02AA9-1D3E-40C2-85F8-527E5125AA95}"/>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56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344CC51-D610-4F07-99DB-BA3F143F968A}"/>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3" name="Alatunnisteen paikkamerkki 2">
            <a:extLst>
              <a:ext uri="{FF2B5EF4-FFF2-40B4-BE49-F238E27FC236}">
                <a16:creationId xmlns:a16="http://schemas.microsoft.com/office/drawing/2014/main" id="{12D40A9C-FEEC-46A6-88F0-4921AE6CDA9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D68BBB7-1526-48A2-9261-E13C4309F1BF}"/>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08120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62D69-4C4F-43D3-990A-6E58DA17B9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E1D4A9E-BA32-4D6E-860D-10702029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7248FB7-F25A-4F3A-A1CC-6D1D6745A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D4CE350-44B5-4D11-B90A-EAC54B6E6B2D}"/>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13C5E61-2E6C-4E21-986F-2E7B6B7A643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81CAA82-2983-41E2-B649-C276E2F6A067}"/>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8374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92CCFC-919C-49C3-8B14-0648DFAC6AC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49DE5C-A861-43DF-8DD2-201B49A7B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53FC797-B3CD-4F5D-89D5-B65A27F0B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1BED95-03FE-48CB-9072-05D8A6359745}"/>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1B6FC44D-533E-451C-BEE2-EB3CCD6942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08DF714-25CD-4330-9266-7F854F0CD6A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992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25CB919-7441-4EC2-B24C-290174456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2BCE3E6-7C73-4C1D-9F1E-D7349FEA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7639A3-C818-45D3-A947-C5660AF62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7F2F2440-221F-4B9B-9AE2-C73B19A70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0D11FBA-E01B-4A3C-B6BE-59E973834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245C-5603-4B95-A8B9-7DC90B7E1CFD}" type="slidenum">
              <a:rPr lang="fi-FI" smtClean="0"/>
              <a:t>‹#›</a:t>
            </a:fld>
            <a:endParaRPr lang="fi-FI"/>
          </a:p>
        </p:txBody>
      </p:sp>
    </p:spTree>
    <p:extLst>
      <p:ext uri="{BB962C8B-B14F-4D97-AF65-F5344CB8AC3E}">
        <p14:creationId xmlns:p14="http://schemas.microsoft.com/office/powerpoint/2010/main" val="45662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dvokatforbundet.fi/" TargetMode="External"/><Relationship Id="rId2" Type="http://schemas.openxmlformats.org/officeDocument/2006/relationships/hyperlink" Target="https://asianajajaliitto.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laotsikko 2">
            <a:extLst>
              <a:ext uri="{FF2B5EF4-FFF2-40B4-BE49-F238E27FC236}">
                <a16:creationId xmlns:a16="http://schemas.microsoft.com/office/drawing/2014/main" id="{83880CF1-4631-43BD-A0AF-E116A7B9D2CB}"/>
              </a:ext>
            </a:extLst>
          </p:cNvPr>
          <p:cNvSpPr txBox="1">
            <a:spLocks/>
          </p:cNvSpPr>
          <p:nvPr/>
        </p:nvSpPr>
        <p:spPr>
          <a:xfrm>
            <a:off x="415637" y="4569405"/>
            <a:ext cx="11323780" cy="1032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1DA1F2"/>
                </a:solidFill>
              </a:rPr>
              <a:t>    </a:t>
            </a:r>
          </a:p>
        </p:txBody>
      </p:sp>
      <p:sp>
        <p:nvSpPr>
          <p:cNvPr id="3" name="Otsikko 1">
            <a:extLst>
              <a:ext uri="{FF2B5EF4-FFF2-40B4-BE49-F238E27FC236}">
                <a16:creationId xmlns:a16="http://schemas.microsoft.com/office/drawing/2014/main" id="{635877F1-04BB-4642-9AE0-C5D27FA5FC9C}"/>
              </a:ext>
            </a:extLst>
          </p:cNvPr>
          <p:cNvSpPr>
            <a:spLocks noGrp="1"/>
          </p:cNvSpPr>
          <p:nvPr>
            <p:ph type="ctrTitle"/>
          </p:nvPr>
        </p:nvSpPr>
        <p:spPr>
          <a:xfrm>
            <a:off x="415637" y="2861659"/>
            <a:ext cx="11323781" cy="2028838"/>
          </a:xfrm>
        </p:spPr>
        <p:txBody>
          <a:bodyPr>
            <a:normAutofit/>
          </a:bodyPr>
          <a:lstStyle/>
          <a:p>
            <a:r>
              <a:rPr lang="fi-FI" sz="4400" b="1" dirty="0" err="1">
                <a:solidFill>
                  <a:srgbClr val="2D3752"/>
                </a:solidFill>
                <a:latin typeface="+mn-lt"/>
              </a:rPr>
              <a:t>Rättsfostran</a:t>
            </a:r>
            <a:r>
              <a:rPr lang="fi-FI" sz="4400" b="1" dirty="0">
                <a:solidFill>
                  <a:srgbClr val="2D3752"/>
                </a:solidFill>
                <a:latin typeface="+mn-lt"/>
              </a:rPr>
              <a:t> </a:t>
            </a:r>
            <a:r>
              <a:rPr lang="fi-FI" sz="4400" b="1" dirty="0" err="1">
                <a:solidFill>
                  <a:srgbClr val="2D3752"/>
                </a:solidFill>
                <a:latin typeface="+mn-lt"/>
              </a:rPr>
              <a:t>till</a:t>
            </a:r>
            <a:r>
              <a:rPr lang="fi-FI" sz="4400" b="1" dirty="0">
                <a:solidFill>
                  <a:srgbClr val="2D3752"/>
                </a:solidFill>
                <a:latin typeface="+mn-lt"/>
              </a:rPr>
              <a:t> </a:t>
            </a:r>
            <a:r>
              <a:rPr lang="fi-FI" sz="4400" b="1" dirty="0" err="1">
                <a:solidFill>
                  <a:srgbClr val="2D3752"/>
                </a:solidFill>
                <a:latin typeface="+mn-lt"/>
              </a:rPr>
              <a:t>gymnasier</a:t>
            </a:r>
            <a:br>
              <a:rPr lang="fi-FI" sz="4400" b="1" dirty="0">
                <a:solidFill>
                  <a:srgbClr val="2D3752"/>
                </a:solidFill>
              </a:rPr>
            </a:br>
            <a:r>
              <a:rPr lang="fi-FI" sz="4400" dirty="0" err="1">
                <a:solidFill>
                  <a:srgbClr val="2D3752"/>
                </a:solidFill>
              </a:rPr>
              <a:t>Finlands</a:t>
            </a:r>
            <a:r>
              <a:rPr lang="fi-FI" sz="4400" dirty="0">
                <a:solidFill>
                  <a:srgbClr val="2D3752"/>
                </a:solidFill>
              </a:rPr>
              <a:t> </a:t>
            </a:r>
            <a:r>
              <a:rPr lang="fi-FI" sz="4400" dirty="0" err="1">
                <a:solidFill>
                  <a:srgbClr val="2D3752"/>
                </a:solidFill>
              </a:rPr>
              <a:t>rättssystem</a:t>
            </a:r>
            <a:br>
              <a:rPr lang="fi-FI" sz="4600" dirty="0">
                <a:solidFill>
                  <a:srgbClr val="2D3752"/>
                </a:solidFill>
              </a:rPr>
            </a:br>
            <a:endParaRPr lang="fi-FI" sz="4600" dirty="0">
              <a:solidFill>
                <a:srgbClr val="2D3752"/>
              </a:solidFill>
            </a:endParaRPr>
          </a:p>
        </p:txBody>
      </p:sp>
    </p:spTree>
    <p:extLst>
      <p:ext uri="{BB962C8B-B14F-4D97-AF65-F5344CB8AC3E}">
        <p14:creationId xmlns:p14="http://schemas.microsoft.com/office/powerpoint/2010/main" val="218454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Advokat som biträde</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err="1">
                <a:solidFill>
                  <a:srgbClr val="2D3752"/>
                </a:solidFill>
              </a:rPr>
              <a:t>Advokatbyråer</a:t>
            </a:r>
            <a:r>
              <a:rPr lang="fi-FI" sz="2400" dirty="0">
                <a:solidFill>
                  <a:srgbClr val="2D3752"/>
                </a:solidFill>
              </a:rPr>
              <a:t> </a:t>
            </a:r>
            <a:r>
              <a:rPr lang="fi-FI" sz="2400" dirty="0" err="1">
                <a:solidFill>
                  <a:srgbClr val="2D3752"/>
                </a:solidFill>
              </a:rPr>
              <a:t>erbjuder</a:t>
            </a:r>
            <a:r>
              <a:rPr lang="fi-FI" sz="2400" dirty="0">
                <a:solidFill>
                  <a:srgbClr val="2D3752"/>
                </a:solidFill>
              </a:rPr>
              <a:t> </a:t>
            </a:r>
            <a:r>
              <a:rPr lang="fi-FI" sz="2400" dirty="0" err="1">
                <a:solidFill>
                  <a:srgbClr val="2D3752"/>
                </a:solidFill>
              </a:rPr>
              <a:t>enskilda</a:t>
            </a:r>
            <a:r>
              <a:rPr lang="fi-FI" sz="2400" dirty="0">
                <a:solidFill>
                  <a:srgbClr val="2D3752"/>
                </a:solidFill>
              </a:rPr>
              <a:t> </a:t>
            </a:r>
            <a:r>
              <a:rPr lang="fi-FI" sz="2400" dirty="0" err="1">
                <a:solidFill>
                  <a:srgbClr val="2D3752"/>
                </a:solidFill>
              </a:rPr>
              <a:t>advokattjänster</a:t>
            </a:r>
            <a:endParaRPr lang="fi-FI" sz="2400" dirty="0">
              <a:solidFill>
                <a:srgbClr val="2D3752"/>
              </a:solidFill>
            </a:endParaRPr>
          </a:p>
          <a:p>
            <a:pPr>
              <a:lnSpc>
                <a:spcPct val="100000"/>
              </a:lnSpc>
            </a:pPr>
            <a:r>
              <a:rPr lang="fi-FI" sz="2400" dirty="0" err="1">
                <a:solidFill>
                  <a:srgbClr val="2D3752"/>
                </a:solidFill>
              </a:rPr>
              <a:t>Jurister</a:t>
            </a:r>
            <a:r>
              <a:rPr lang="fi-FI" sz="2400" dirty="0">
                <a:solidFill>
                  <a:srgbClr val="2D3752"/>
                </a:solidFill>
              </a:rPr>
              <a:t> </a:t>
            </a:r>
            <a:r>
              <a:rPr lang="fi-FI" sz="2400" dirty="0" err="1">
                <a:solidFill>
                  <a:srgbClr val="2D3752"/>
                </a:solidFill>
              </a:rPr>
              <a:t>som</a:t>
            </a:r>
            <a:r>
              <a:rPr lang="fi-FI" sz="2400" dirty="0">
                <a:solidFill>
                  <a:srgbClr val="2D3752"/>
                </a:solidFill>
              </a:rPr>
              <a:t> </a:t>
            </a:r>
            <a:r>
              <a:rPr lang="fi-FI" sz="2400" dirty="0" err="1">
                <a:solidFill>
                  <a:srgbClr val="2D3752"/>
                </a:solidFill>
              </a:rPr>
              <a:t>hör</a:t>
            </a:r>
            <a:r>
              <a:rPr lang="fi-FI" sz="2400" dirty="0">
                <a:solidFill>
                  <a:srgbClr val="2D3752"/>
                </a:solidFill>
              </a:rPr>
              <a:t> </a:t>
            </a:r>
            <a:r>
              <a:rPr lang="fi-FI" sz="2400" dirty="0" err="1">
                <a:solidFill>
                  <a:srgbClr val="2D3752"/>
                </a:solidFill>
              </a:rPr>
              <a:t>till</a:t>
            </a:r>
            <a:r>
              <a:rPr lang="fi-FI" sz="2400" dirty="0">
                <a:solidFill>
                  <a:srgbClr val="2D3752"/>
                </a:solidFill>
              </a:rPr>
              <a:t> </a:t>
            </a:r>
            <a:r>
              <a:rPr lang="fi-FI" sz="2400" dirty="0" err="1">
                <a:solidFill>
                  <a:srgbClr val="2D3752"/>
                </a:solidFill>
              </a:rPr>
              <a:t>Finlands</a:t>
            </a:r>
            <a:r>
              <a:rPr lang="fi-FI" sz="2400" dirty="0">
                <a:solidFill>
                  <a:srgbClr val="2D3752"/>
                </a:solidFill>
              </a:rPr>
              <a:t> </a:t>
            </a:r>
            <a:r>
              <a:rPr lang="fi-FI" sz="2400" dirty="0" err="1">
                <a:solidFill>
                  <a:srgbClr val="2D3752"/>
                </a:solidFill>
              </a:rPr>
              <a:t>Advokatförbund</a:t>
            </a:r>
            <a:r>
              <a:rPr lang="fi-FI" sz="2400" dirty="0">
                <a:solidFill>
                  <a:srgbClr val="2D3752"/>
                </a:solidFill>
              </a:rPr>
              <a:t> </a:t>
            </a:r>
            <a:r>
              <a:rPr lang="fi-FI" sz="2400" dirty="0" err="1">
                <a:solidFill>
                  <a:srgbClr val="2D3752"/>
                </a:solidFill>
              </a:rPr>
              <a:t>är</a:t>
            </a:r>
            <a:r>
              <a:rPr lang="fi-FI" sz="2400" dirty="0">
                <a:solidFill>
                  <a:srgbClr val="2D3752"/>
                </a:solidFill>
              </a:rPr>
              <a:t> </a:t>
            </a:r>
            <a:r>
              <a:rPr lang="fi-FI" sz="2400" dirty="0" err="1">
                <a:solidFill>
                  <a:srgbClr val="2D3752"/>
                </a:solidFill>
              </a:rPr>
              <a:t>advokater</a:t>
            </a:r>
            <a:r>
              <a:rPr lang="fi-FI" sz="2400" dirty="0">
                <a:solidFill>
                  <a:srgbClr val="2D3752"/>
                </a:solidFill>
              </a:rPr>
              <a:t>.</a:t>
            </a:r>
          </a:p>
          <a:p>
            <a:pPr lvl="1">
              <a:lnSpc>
                <a:spcPct val="100000"/>
              </a:lnSpc>
            </a:pPr>
            <a:r>
              <a:rPr lang="fi-FI" sz="2000" dirty="0" err="1">
                <a:solidFill>
                  <a:srgbClr val="2D3752"/>
                </a:solidFill>
              </a:rPr>
              <a:t>Skyldigheten</a:t>
            </a:r>
            <a:r>
              <a:rPr lang="fi-FI" sz="2000" dirty="0">
                <a:solidFill>
                  <a:srgbClr val="2D3752"/>
                </a:solidFill>
              </a:rPr>
              <a:t> </a:t>
            </a:r>
            <a:r>
              <a:rPr lang="fi-FI" sz="2000" dirty="0" err="1">
                <a:solidFill>
                  <a:srgbClr val="2D3752"/>
                </a:solidFill>
              </a:rPr>
              <a:t>att</a:t>
            </a:r>
            <a:r>
              <a:rPr lang="fi-FI" sz="2000" dirty="0">
                <a:solidFill>
                  <a:srgbClr val="2D3752"/>
                </a:solidFill>
              </a:rPr>
              <a:t> </a:t>
            </a:r>
            <a:r>
              <a:rPr lang="fi-FI" sz="2000" dirty="0" err="1">
                <a:solidFill>
                  <a:srgbClr val="2D3752"/>
                </a:solidFill>
              </a:rPr>
              <a:t>iaktta</a:t>
            </a:r>
            <a:r>
              <a:rPr lang="fi-FI" sz="2000" dirty="0">
                <a:solidFill>
                  <a:srgbClr val="2D3752"/>
                </a:solidFill>
              </a:rPr>
              <a:t> </a:t>
            </a:r>
            <a:r>
              <a:rPr lang="fi-FI" sz="2000" dirty="0" err="1">
                <a:solidFill>
                  <a:srgbClr val="2D3752"/>
                </a:solidFill>
              </a:rPr>
              <a:t>god</a:t>
            </a:r>
            <a:r>
              <a:rPr lang="fi-FI" sz="2000" dirty="0">
                <a:solidFill>
                  <a:srgbClr val="2D3752"/>
                </a:solidFill>
              </a:rPr>
              <a:t> </a:t>
            </a:r>
            <a:r>
              <a:rPr lang="fi-FI" sz="2000" dirty="0" err="1">
                <a:solidFill>
                  <a:srgbClr val="2D3752"/>
                </a:solidFill>
              </a:rPr>
              <a:t>advokatsed</a:t>
            </a:r>
            <a:endParaRPr lang="fi-FI" sz="2000" dirty="0">
              <a:solidFill>
                <a:srgbClr val="2D3752"/>
              </a:solidFill>
            </a:endParaRPr>
          </a:p>
          <a:p>
            <a:pPr>
              <a:lnSpc>
                <a:spcPct val="100000"/>
              </a:lnSpc>
            </a:pPr>
            <a:r>
              <a:rPr lang="fi-FI" sz="2400" dirty="0">
                <a:solidFill>
                  <a:srgbClr val="2D3752"/>
                </a:solidFill>
              </a:rPr>
              <a:t>I Finland </a:t>
            </a:r>
            <a:r>
              <a:rPr lang="fi-FI" sz="2400" dirty="0" err="1">
                <a:solidFill>
                  <a:srgbClr val="2D3752"/>
                </a:solidFill>
              </a:rPr>
              <a:t>finns</a:t>
            </a:r>
            <a:r>
              <a:rPr lang="fi-FI" sz="2400" dirty="0">
                <a:solidFill>
                  <a:srgbClr val="2D3752"/>
                </a:solidFill>
              </a:rPr>
              <a:t> </a:t>
            </a:r>
            <a:r>
              <a:rPr lang="fi-FI" sz="2400" dirty="0" err="1">
                <a:solidFill>
                  <a:srgbClr val="2D3752"/>
                </a:solidFill>
              </a:rPr>
              <a:t>det</a:t>
            </a:r>
            <a:r>
              <a:rPr lang="fi-FI" sz="2400" dirty="0">
                <a:solidFill>
                  <a:srgbClr val="2D3752"/>
                </a:solidFill>
              </a:rPr>
              <a:t> 2 200 </a:t>
            </a:r>
            <a:r>
              <a:rPr lang="fi-FI" sz="2400" dirty="0" err="1">
                <a:solidFill>
                  <a:srgbClr val="2D3752"/>
                </a:solidFill>
              </a:rPr>
              <a:t>advokater</a:t>
            </a:r>
            <a:endParaRPr lang="fi-FI" sz="2400" dirty="0">
              <a:solidFill>
                <a:srgbClr val="2D3752"/>
              </a:solidFill>
            </a:endParaRPr>
          </a:p>
          <a:p>
            <a:pPr>
              <a:lnSpc>
                <a:spcPct val="100000"/>
              </a:lnSpc>
            </a:pPr>
            <a:r>
              <a:rPr lang="fi-FI" sz="2400" dirty="0" err="1">
                <a:solidFill>
                  <a:srgbClr val="2D3752"/>
                </a:solidFill>
              </a:rPr>
              <a:t>Hur</a:t>
            </a:r>
            <a:r>
              <a:rPr lang="fi-FI" sz="2400" dirty="0">
                <a:solidFill>
                  <a:srgbClr val="2D3752"/>
                </a:solidFill>
              </a:rPr>
              <a:t> </a:t>
            </a:r>
            <a:r>
              <a:rPr lang="fi-FI" sz="2400" dirty="0" err="1">
                <a:solidFill>
                  <a:srgbClr val="2D3752"/>
                </a:solidFill>
              </a:rPr>
              <a:t>blir</a:t>
            </a:r>
            <a:r>
              <a:rPr lang="fi-FI" sz="2400" dirty="0">
                <a:solidFill>
                  <a:srgbClr val="2D3752"/>
                </a:solidFill>
              </a:rPr>
              <a:t> </a:t>
            </a:r>
            <a:r>
              <a:rPr lang="fi-FI" sz="2400" dirty="0" err="1">
                <a:solidFill>
                  <a:srgbClr val="2D3752"/>
                </a:solidFill>
              </a:rPr>
              <a:t>man</a:t>
            </a:r>
            <a:r>
              <a:rPr lang="fi-FI" sz="2400" dirty="0">
                <a:solidFill>
                  <a:srgbClr val="2D3752"/>
                </a:solidFill>
              </a:rPr>
              <a:t> </a:t>
            </a:r>
            <a:r>
              <a:rPr lang="fi-FI" sz="2400" dirty="0" err="1">
                <a:solidFill>
                  <a:srgbClr val="2D3752"/>
                </a:solidFill>
              </a:rPr>
              <a:t>advokat</a:t>
            </a:r>
            <a:r>
              <a:rPr lang="fi-FI" sz="2400" dirty="0">
                <a:solidFill>
                  <a:srgbClr val="2D3752"/>
                </a:solidFill>
              </a:rPr>
              <a:t>?</a:t>
            </a:r>
          </a:p>
          <a:p>
            <a:pPr lvl="1">
              <a:lnSpc>
                <a:spcPct val="100000"/>
              </a:lnSpc>
            </a:pPr>
            <a:r>
              <a:rPr lang="fi-FI" sz="2000" dirty="0" err="1">
                <a:solidFill>
                  <a:srgbClr val="2D3752"/>
                </a:solidFill>
              </a:rPr>
              <a:t>Juridisk</a:t>
            </a:r>
            <a:r>
              <a:rPr lang="fi-FI" sz="2000" dirty="0">
                <a:solidFill>
                  <a:srgbClr val="2D3752"/>
                </a:solidFill>
              </a:rPr>
              <a:t> </a:t>
            </a:r>
            <a:r>
              <a:rPr lang="fi-FI" sz="2000" dirty="0" err="1">
                <a:solidFill>
                  <a:srgbClr val="2D3752"/>
                </a:solidFill>
              </a:rPr>
              <a:t>slutexamen</a:t>
            </a:r>
            <a:endParaRPr lang="fi-FI" sz="2000" dirty="0">
              <a:solidFill>
                <a:srgbClr val="2D3752"/>
              </a:solidFill>
            </a:endParaRPr>
          </a:p>
          <a:p>
            <a:pPr lvl="1">
              <a:lnSpc>
                <a:spcPct val="100000"/>
              </a:lnSpc>
            </a:pPr>
            <a:r>
              <a:rPr lang="fi-FI" sz="2000" dirty="0">
                <a:solidFill>
                  <a:srgbClr val="2D3752"/>
                </a:solidFill>
              </a:rPr>
              <a:t>4 </a:t>
            </a:r>
            <a:r>
              <a:rPr lang="fi-FI" sz="2000" dirty="0" err="1">
                <a:solidFill>
                  <a:srgbClr val="2D3752"/>
                </a:solidFill>
              </a:rPr>
              <a:t>års</a:t>
            </a:r>
            <a:r>
              <a:rPr lang="fi-FI" sz="2000" dirty="0">
                <a:solidFill>
                  <a:srgbClr val="2D3752"/>
                </a:solidFill>
              </a:rPr>
              <a:t> </a:t>
            </a:r>
            <a:r>
              <a:rPr lang="fi-FI" sz="2000" dirty="0" err="1">
                <a:solidFill>
                  <a:srgbClr val="2D3752"/>
                </a:solidFill>
              </a:rPr>
              <a:t>arbetserfarenhet</a:t>
            </a:r>
            <a:r>
              <a:rPr lang="fi-FI" sz="2000" dirty="0">
                <a:solidFill>
                  <a:srgbClr val="2D3752"/>
                </a:solidFill>
              </a:rPr>
              <a:t> av </a:t>
            </a:r>
            <a:r>
              <a:rPr lang="fi-FI" sz="2000" dirty="0" err="1">
                <a:solidFill>
                  <a:srgbClr val="2D3752"/>
                </a:solidFill>
              </a:rPr>
              <a:t>juristuppdrag</a:t>
            </a:r>
            <a:endParaRPr lang="fi-FI" sz="2000" dirty="0">
              <a:solidFill>
                <a:srgbClr val="2D3752"/>
              </a:solidFill>
            </a:endParaRPr>
          </a:p>
          <a:p>
            <a:pPr lvl="1">
              <a:lnSpc>
                <a:spcPct val="100000"/>
              </a:lnSpc>
            </a:pPr>
            <a:r>
              <a:rPr lang="fi-FI" sz="2000" dirty="0" err="1">
                <a:solidFill>
                  <a:srgbClr val="2D3752"/>
                </a:solidFill>
              </a:rPr>
              <a:t>Advokatexamen</a:t>
            </a:r>
            <a:endParaRPr lang="fi-FI" sz="2000" dirty="0">
              <a:solidFill>
                <a:srgbClr val="2D3752"/>
              </a:solidFill>
            </a:endParaRPr>
          </a:p>
        </p:txBody>
      </p:sp>
    </p:spTree>
    <p:extLst>
      <p:ext uri="{BB962C8B-B14F-4D97-AF65-F5344CB8AC3E}">
        <p14:creationId xmlns:p14="http://schemas.microsoft.com/office/powerpoint/2010/main" val="33800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2091018"/>
            <a:ext cx="10515600" cy="2675964"/>
          </a:xfrm>
        </p:spPr>
        <p:txBody>
          <a:bodyPr>
            <a:normAutofit/>
          </a:bodyPr>
          <a:lstStyle/>
          <a:p>
            <a:pPr algn="ctr"/>
            <a:r>
              <a:rPr lang="fr-FR" sz="3600" b="1" dirty="0">
                <a:solidFill>
                  <a:schemeClr val="bg1"/>
                </a:solidFill>
                <a:latin typeface="+mn-lt"/>
              </a:rPr>
              <a:t>Att ingå avtal</a:t>
            </a:r>
            <a:endParaRPr lang="fi-FI" sz="3600" b="1" dirty="0">
              <a:solidFill>
                <a:schemeClr val="bg1"/>
              </a:solidFill>
              <a:latin typeface="+mn-lt"/>
            </a:endParaRPr>
          </a:p>
        </p:txBody>
      </p:sp>
    </p:spTree>
    <p:extLst>
      <p:ext uri="{BB962C8B-B14F-4D97-AF65-F5344CB8AC3E}">
        <p14:creationId xmlns:p14="http://schemas.microsoft.com/office/powerpoint/2010/main" val="269114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Vilka olika avtal finns det?</a:t>
            </a:r>
            <a:endParaRPr lang="fi-FI" sz="4000" b="1" dirty="0">
              <a:solidFill>
                <a:srgbClr val="2D3752"/>
              </a:solidFill>
              <a:latin typeface="+mn-lt"/>
            </a:endParaRPr>
          </a:p>
        </p:txBody>
      </p:sp>
      <p:sp>
        <p:nvSpPr>
          <p:cNvPr id="33" name="Tekstiruutu 32">
            <a:extLst>
              <a:ext uri="{FF2B5EF4-FFF2-40B4-BE49-F238E27FC236}">
                <a16:creationId xmlns:a16="http://schemas.microsoft.com/office/drawing/2014/main" id="{076EEDBB-C691-4B2F-948F-52B7EFEF27E4}"/>
              </a:ext>
            </a:extLst>
          </p:cNvPr>
          <p:cNvSpPr txBox="1"/>
          <p:nvPr/>
        </p:nvSpPr>
        <p:spPr>
          <a:xfrm>
            <a:off x="8961141" y="3081563"/>
            <a:ext cx="2008369" cy="369332"/>
          </a:xfrm>
          <a:prstGeom prst="rect">
            <a:avLst/>
          </a:prstGeom>
          <a:noFill/>
        </p:spPr>
        <p:txBody>
          <a:bodyPr wrap="square" rtlCol="0">
            <a:spAutoFit/>
          </a:bodyPr>
          <a:lstStyle/>
          <a:p>
            <a:pPr algn="ctr"/>
            <a:r>
              <a:rPr lang="fi-FI" dirty="0" err="1">
                <a:solidFill>
                  <a:srgbClr val="2D3752"/>
                </a:solidFill>
              </a:rPr>
              <a:t>Nätinköp</a:t>
            </a:r>
            <a:endParaRPr lang="fi-FI" dirty="0">
              <a:solidFill>
                <a:srgbClr val="2D3752"/>
              </a:solidFill>
            </a:endParaRPr>
          </a:p>
        </p:txBody>
      </p:sp>
      <p:sp>
        <p:nvSpPr>
          <p:cNvPr id="34" name="Suorakulmio 33">
            <a:extLst>
              <a:ext uri="{FF2B5EF4-FFF2-40B4-BE49-F238E27FC236}">
                <a16:creationId xmlns:a16="http://schemas.microsoft.com/office/drawing/2014/main" id="{F816EC90-4775-4E20-9DAB-66BC4C739129}"/>
              </a:ext>
            </a:extLst>
          </p:cNvPr>
          <p:cNvSpPr/>
          <p:nvPr/>
        </p:nvSpPr>
        <p:spPr>
          <a:xfrm flipV="1">
            <a:off x="8961141" y="3454869"/>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a:extLst>
              <a:ext uri="{FF2B5EF4-FFF2-40B4-BE49-F238E27FC236}">
                <a16:creationId xmlns:a16="http://schemas.microsoft.com/office/drawing/2014/main" id="{8B7B93CE-1654-4152-A016-117AA8D3FBDE}"/>
              </a:ext>
            </a:extLst>
          </p:cNvPr>
          <p:cNvSpPr txBox="1"/>
          <p:nvPr/>
        </p:nvSpPr>
        <p:spPr>
          <a:xfrm>
            <a:off x="3355292" y="3877415"/>
            <a:ext cx="2008369" cy="369332"/>
          </a:xfrm>
          <a:prstGeom prst="rect">
            <a:avLst/>
          </a:prstGeom>
          <a:noFill/>
        </p:spPr>
        <p:txBody>
          <a:bodyPr wrap="square" rtlCol="0">
            <a:spAutoFit/>
          </a:bodyPr>
          <a:lstStyle/>
          <a:p>
            <a:pPr algn="ctr"/>
            <a:r>
              <a:rPr lang="fi-FI" dirty="0" err="1">
                <a:solidFill>
                  <a:srgbClr val="2D3752"/>
                </a:solidFill>
              </a:rPr>
              <a:t>Abonnemangsavtal</a:t>
            </a:r>
            <a:endParaRPr lang="fi-FI" dirty="0">
              <a:solidFill>
                <a:srgbClr val="2D3752"/>
              </a:solidFill>
            </a:endParaRPr>
          </a:p>
        </p:txBody>
      </p:sp>
      <p:sp>
        <p:nvSpPr>
          <p:cNvPr id="48" name="Suorakulmio 47">
            <a:extLst>
              <a:ext uri="{FF2B5EF4-FFF2-40B4-BE49-F238E27FC236}">
                <a16:creationId xmlns:a16="http://schemas.microsoft.com/office/drawing/2014/main" id="{CC87873C-C595-4EB8-94B0-83CA2C67E0E6}"/>
              </a:ext>
            </a:extLst>
          </p:cNvPr>
          <p:cNvSpPr/>
          <p:nvPr/>
        </p:nvSpPr>
        <p:spPr>
          <a:xfrm flipV="1">
            <a:off x="3355292" y="4250721"/>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kstiruutu 48">
            <a:extLst>
              <a:ext uri="{FF2B5EF4-FFF2-40B4-BE49-F238E27FC236}">
                <a16:creationId xmlns:a16="http://schemas.microsoft.com/office/drawing/2014/main" id="{FDB10394-2E99-4DB5-BAA1-7AB9D829AB33}"/>
              </a:ext>
            </a:extLst>
          </p:cNvPr>
          <p:cNvSpPr txBox="1"/>
          <p:nvPr/>
        </p:nvSpPr>
        <p:spPr>
          <a:xfrm>
            <a:off x="1531440" y="4784369"/>
            <a:ext cx="2008369" cy="369332"/>
          </a:xfrm>
          <a:prstGeom prst="rect">
            <a:avLst/>
          </a:prstGeom>
          <a:noFill/>
        </p:spPr>
        <p:txBody>
          <a:bodyPr wrap="square" rtlCol="0">
            <a:spAutoFit/>
          </a:bodyPr>
          <a:lstStyle/>
          <a:p>
            <a:pPr algn="ctr"/>
            <a:r>
              <a:rPr lang="fi-FI" dirty="0" err="1">
                <a:solidFill>
                  <a:srgbClr val="2D3752"/>
                </a:solidFill>
              </a:rPr>
              <a:t>Konsumentkredit</a:t>
            </a:r>
            <a:endParaRPr lang="fi-FI" dirty="0">
              <a:solidFill>
                <a:srgbClr val="2D3752"/>
              </a:solidFill>
            </a:endParaRPr>
          </a:p>
        </p:txBody>
      </p:sp>
      <p:sp>
        <p:nvSpPr>
          <p:cNvPr id="50" name="Suorakulmio 49">
            <a:extLst>
              <a:ext uri="{FF2B5EF4-FFF2-40B4-BE49-F238E27FC236}">
                <a16:creationId xmlns:a16="http://schemas.microsoft.com/office/drawing/2014/main" id="{4E5E04F5-0FA8-4BDC-9586-B7C4C4733334}"/>
              </a:ext>
            </a:extLst>
          </p:cNvPr>
          <p:cNvSpPr/>
          <p:nvPr/>
        </p:nvSpPr>
        <p:spPr>
          <a:xfrm flipV="1">
            <a:off x="1531440" y="5157675"/>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kstiruutu 56">
            <a:extLst>
              <a:ext uri="{FF2B5EF4-FFF2-40B4-BE49-F238E27FC236}">
                <a16:creationId xmlns:a16="http://schemas.microsoft.com/office/drawing/2014/main" id="{E6A2BB49-74FB-45C0-9B2C-622DF401AC08}"/>
              </a:ext>
            </a:extLst>
          </p:cNvPr>
          <p:cNvSpPr txBox="1"/>
          <p:nvPr/>
        </p:nvSpPr>
        <p:spPr>
          <a:xfrm>
            <a:off x="8862256" y="4694521"/>
            <a:ext cx="2008369" cy="369332"/>
          </a:xfrm>
          <a:prstGeom prst="rect">
            <a:avLst/>
          </a:prstGeom>
          <a:noFill/>
        </p:spPr>
        <p:txBody>
          <a:bodyPr wrap="square" rtlCol="0">
            <a:spAutoFit/>
          </a:bodyPr>
          <a:lstStyle/>
          <a:p>
            <a:pPr algn="ctr"/>
            <a:r>
              <a:rPr lang="fi-FI" dirty="0" err="1">
                <a:solidFill>
                  <a:srgbClr val="2D3752"/>
                </a:solidFill>
              </a:rPr>
              <a:t>Studielån</a:t>
            </a:r>
            <a:endParaRPr lang="fi-FI" dirty="0">
              <a:solidFill>
                <a:srgbClr val="2D3752"/>
              </a:solidFill>
            </a:endParaRPr>
          </a:p>
        </p:txBody>
      </p:sp>
      <p:sp>
        <p:nvSpPr>
          <p:cNvPr id="58" name="Suorakulmio 57">
            <a:extLst>
              <a:ext uri="{FF2B5EF4-FFF2-40B4-BE49-F238E27FC236}">
                <a16:creationId xmlns:a16="http://schemas.microsoft.com/office/drawing/2014/main" id="{A557314F-C731-4D7C-B008-EF4427783F2F}"/>
              </a:ext>
            </a:extLst>
          </p:cNvPr>
          <p:cNvSpPr/>
          <p:nvPr/>
        </p:nvSpPr>
        <p:spPr>
          <a:xfrm flipV="1">
            <a:off x="8862256" y="5067827"/>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kstiruutu 58">
            <a:extLst>
              <a:ext uri="{FF2B5EF4-FFF2-40B4-BE49-F238E27FC236}">
                <a16:creationId xmlns:a16="http://schemas.microsoft.com/office/drawing/2014/main" id="{07656554-390B-45B1-B6A5-C0D06C9A984A}"/>
              </a:ext>
            </a:extLst>
          </p:cNvPr>
          <p:cNvSpPr txBox="1"/>
          <p:nvPr/>
        </p:nvSpPr>
        <p:spPr>
          <a:xfrm>
            <a:off x="4192264" y="5203394"/>
            <a:ext cx="2008369" cy="369332"/>
          </a:xfrm>
          <a:prstGeom prst="rect">
            <a:avLst/>
          </a:prstGeom>
          <a:noFill/>
        </p:spPr>
        <p:txBody>
          <a:bodyPr wrap="square" rtlCol="0">
            <a:spAutoFit/>
          </a:bodyPr>
          <a:lstStyle/>
          <a:p>
            <a:pPr algn="ctr"/>
            <a:r>
              <a:rPr lang="fi-FI" dirty="0" err="1">
                <a:solidFill>
                  <a:srgbClr val="2D3752"/>
                </a:solidFill>
              </a:rPr>
              <a:t>Äktenskap</a:t>
            </a:r>
            <a:endParaRPr lang="fi-FI" dirty="0">
              <a:solidFill>
                <a:srgbClr val="2D3752"/>
              </a:solidFill>
            </a:endParaRPr>
          </a:p>
        </p:txBody>
      </p:sp>
      <p:sp>
        <p:nvSpPr>
          <p:cNvPr id="60" name="Suorakulmio 59">
            <a:extLst>
              <a:ext uri="{FF2B5EF4-FFF2-40B4-BE49-F238E27FC236}">
                <a16:creationId xmlns:a16="http://schemas.microsoft.com/office/drawing/2014/main" id="{FAFC84F5-D7E3-4E88-BB88-08D9447D9AA8}"/>
              </a:ext>
            </a:extLst>
          </p:cNvPr>
          <p:cNvSpPr/>
          <p:nvPr/>
        </p:nvSpPr>
        <p:spPr>
          <a:xfrm flipV="1">
            <a:off x="4192264" y="5576700"/>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kstiruutu 62">
            <a:extLst>
              <a:ext uri="{FF2B5EF4-FFF2-40B4-BE49-F238E27FC236}">
                <a16:creationId xmlns:a16="http://schemas.microsoft.com/office/drawing/2014/main" id="{5E5A9856-A8A1-4208-9E82-9190C8C7CFAD}"/>
              </a:ext>
            </a:extLst>
          </p:cNvPr>
          <p:cNvSpPr txBox="1"/>
          <p:nvPr/>
        </p:nvSpPr>
        <p:spPr>
          <a:xfrm>
            <a:off x="6478575" y="3826131"/>
            <a:ext cx="2008369" cy="369332"/>
          </a:xfrm>
          <a:prstGeom prst="rect">
            <a:avLst/>
          </a:prstGeom>
          <a:noFill/>
        </p:spPr>
        <p:txBody>
          <a:bodyPr wrap="square" rtlCol="0">
            <a:spAutoFit/>
          </a:bodyPr>
          <a:lstStyle/>
          <a:p>
            <a:pPr algn="ctr"/>
            <a:r>
              <a:rPr lang="fi-FI" dirty="0" err="1">
                <a:solidFill>
                  <a:srgbClr val="2D3752"/>
                </a:solidFill>
              </a:rPr>
              <a:t>Fastighetsköp</a:t>
            </a:r>
            <a:endParaRPr lang="fi-FI" dirty="0">
              <a:solidFill>
                <a:srgbClr val="2D3752"/>
              </a:solidFill>
            </a:endParaRPr>
          </a:p>
        </p:txBody>
      </p:sp>
      <p:sp>
        <p:nvSpPr>
          <p:cNvPr id="64" name="Suorakulmio 63">
            <a:extLst>
              <a:ext uri="{FF2B5EF4-FFF2-40B4-BE49-F238E27FC236}">
                <a16:creationId xmlns:a16="http://schemas.microsoft.com/office/drawing/2014/main" id="{DBF5385E-98B8-41AD-87D5-39B0F2068B8B}"/>
              </a:ext>
            </a:extLst>
          </p:cNvPr>
          <p:cNvSpPr/>
          <p:nvPr/>
        </p:nvSpPr>
        <p:spPr>
          <a:xfrm flipV="1">
            <a:off x="6478575" y="4199437"/>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kstiruutu 68">
            <a:extLst>
              <a:ext uri="{FF2B5EF4-FFF2-40B4-BE49-F238E27FC236}">
                <a16:creationId xmlns:a16="http://schemas.microsoft.com/office/drawing/2014/main" id="{4A9A159F-6715-40B2-85B3-1ACC20C2892C}"/>
              </a:ext>
            </a:extLst>
          </p:cNvPr>
          <p:cNvSpPr txBox="1"/>
          <p:nvPr/>
        </p:nvSpPr>
        <p:spPr>
          <a:xfrm>
            <a:off x="6586499" y="5664489"/>
            <a:ext cx="2008369" cy="369332"/>
          </a:xfrm>
          <a:prstGeom prst="rect">
            <a:avLst/>
          </a:prstGeom>
          <a:noFill/>
        </p:spPr>
        <p:txBody>
          <a:bodyPr wrap="square" rtlCol="0">
            <a:spAutoFit/>
          </a:bodyPr>
          <a:lstStyle/>
          <a:p>
            <a:pPr algn="ctr"/>
            <a:r>
              <a:rPr lang="fi-FI" dirty="0" err="1">
                <a:solidFill>
                  <a:srgbClr val="2D3752"/>
                </a:solidFill>
              </a:rPr>
              <a:t>Försäkringar</a:t>
            </a:r>
            <a:endParaRPr lang="fi-FI" dirty="0">
              <a:solidFill>
                <a:srgbClr val="2D3752"/>
              </a:solidFill>
            </a:endParaRPr>
          </a:p>
        </p:txBody>
      </p:sp>
      <p:sp>
        <p:nvSpPr>
          <p:cNvPr id="70" name="Suorakulmio 69">
            <a:extLst>
              <a:ext uri="{FF2B5EF4-FFF2-40B4-BE49-F238E27FC236}">
                <a16:creationId xmlns:a16="http://schemas.microsoft.com/office/drawing/2014/main" id="{C74C81AE-D312-42CB-BB24-239A21067D6E}"/>
              </a:ext>
            </a:extLst>
          </p:cNvPr>
          <p:cNvSpPr/>
          <p:nvPr/>
        </p:nvSpPr>
        <p:spPr>
          <a:xfrm flipV="1">
            <a:off x="6586499" y="6037795"/>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kstiruutu 70">
            <a:extLst>
              <a:ext uri="{FF2B5EF4-FFF2-40B4-BE49-F238E27FC236}">
                <a16:creationId xmlns:a16="http://schemas.microsoft.com/office/drawing/2014/main" id="{126E4927-DDBC-4043-A5F9-933033E06FFD}"/>
              </a:ext>
            </a:extLst>
          </p:cNvPr>
          <p:cNvSpPr txBox="1"/>
          <p:nvPr/>
        </p:nvSpPr>
        <p:spPr>
          <a:xfrm>
            <a:off x="3775422" y="2526726"/>
            <a:ext cx="2008369" cy="369332"/>
          </a:xfrm>
          <a:prstGeom prst="rect">
            <a:avLst/>
          </a:prstGeom>
          <a:noFill/>
        </p:spPr>
        <p:txBody>
          <a:bodyPr wrap="square" rtlCol="0">
            <a:spAutoFit/>
          </a:bodyPr>
          <a:lstStyle/>
          <a:p>
            <a:pPr algn="ctr"/>
            <a:r>
              <a:rPr lang="fi-FI" dirty="0" err="1">
                <a:solidFill>
                  <a:srgbClr val="2D3752"/>
                </a:solidFill>
              </a:rPr>
              <a:t>Hyresavtal</a:t>
            </a:r>
            <a:endParaRPr lang="fi-FI" dirty="0">
              <a:solidFill>
                <a:srgbClr val="2D3752"/>
              </a:solidFill>
            </a:endParaRPr>
          </a:p>
        </p:txBody>
      </p:sp>
      <p:sp>
        <p:nvSpPr>
          <p:cNvPr id="72" name="Suorakulmio 71">
            <a:extLst>
              <a:ext uri="{FF2B5EF4-FFF2-40B4-BE49-F238E27FC236}">
                <a16:creationId xmlns:a16="http://schemas.microsoft.com/office/drawing/2014/main" id="{B95DC818-2BE1-44B5-B2D5-6E21AFD9ACC1}"/>
              </a:ext>
            </a:extLst>
          </p:cNvPr>
          <p:cNvSpPr/>
          <p:nvPr/>
        </p:nvSpPr>
        <p:spPr>
          <a:xfrm flipV="1">
            <a:off x="3775422" y="2900032"/>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12D025B6-7D18-4362-8FB9-F6FBD837DB0A}"/>
              </a:ext>
            </a:extLst>
          </p:cNvPr>
          <p:cNvSpPr txBox="1"/>
          <p:nvPr/>
        </p:nvSpPr>
        <p:spPr>
          <a:xfrm>
            <a:off x="1222490" y="3076176"/>
            <a:ext cx="2008369" cy="369332"/>
          </a:xfrm>
          <a:prstGeom prst="rect">
            <a:avLst/>
          </a:prstGeom>
          <a:noFill/>
        </p:spPr>
        <p:txBody>
          <a:bodyPr wrap="square" rtlCol="0">
            <a:spAutoFit/>
          </a:bodyPr>
          <a:lstStyle/>
          <a:p>
            <a:pPr algn="ctr"/>
            <a:r>
              <a:rPr lang="fi-FI" dirty="0" err="1">
                <a:solidFill>
                  <a:srgbClr val="2D3752"/>
                </a:solidFill>
              </a:rPr>
              <a:t>Arbetsavtal</a:t>
            </a:r>
            <a:endParaRPr lang="fi-FI" dirty="0">
              <a:solidFill>
                <a:srgbClr val="2D3752"/>
              </a:solidFill>
            </a:endParaRPr>
          </a:p>
        </p:txBody>
      </p:sp>
      <p:sp>
        <p:nvSpPr>
          <p:cNvPr id="28" name="Suorakulmio 27">
            <a:extLst>
              <a:ext uri="{FF2B5EF4-FFF2-40B4-BE49-F238E27FC236}">
                <a16:creationId xmlns:a16="http://schemas.microsoft.com/office/drawing/2014/main" id="{47F0DACC-8F3C-4D95-8F90-FFEB6ABCE43B}"/>
              </a:ext>
            </a:extLst>
          </p:cNvPr>
          <p:cNvSpPr/>
          <p:nvPr/>
        </p:nvSpPr>
        <p:spPr>
          <a:xfrm flipV="1">
            <a:off x="1222490" y="3449482"/>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kstiruutu 28">
            <a:extLst>
              <a:ext uri="{FF2B5EF4-FFF2-40B4-BE49-F238E27FC236}">
                <a16:creationId xmlns:a16="http://schemas.microsoft.com/office/drawing/2014/main" id="{69BCA676-19B5-4C2E-A825-3D79B5E7A965}"/>
              </a:ext>
            </a:extLst>
          </p:cNvPr>
          <p:cNvSpPr txBox="1"/>
          <p:nvPr/>
        </p:nvSpPr>
        <p:spPr>
          <a:xfrm>
            <a:off x="6853887" y="2311549"/>
            <a:ext cx="2008369" cy="369332"/>
          </a:xfrm>
          <a:prstGeom prst="rect">
            <a:avLst/>
          </a:prstGeom>
          <a:noFill/>
        </p:spPr>
        <p:txBody>
          <a:bodyPr wrap="square" rtlCol="0">
            <a:spAutoFit/>
          </a:bodyPr>
          <a:lstStyle/>
          <a:p>
            <a:pPr algn="ctr"/>
            <a:r>
              <a:rPr lang="fi-FI" dirty="0" err="1">
                <a:solidFill>
                  <a:srgbClr val="2D3752"/>
                </a:solidFill>
              </a:rPr>
              <a:t>Bostadsköp</a:t>
            </a:r>
            <a:endParaRPr lang="fi-FI" dirty="0">
              <a:solidFill>
                <a:srgbClr val="2D3752"/>
              </a:solidFill>
            </a:endParaRPr>
          </a:p>
        </p:txBody>
      </p:sp>
      <p:sp>
        <p:nvSpPr>
          <p:cNvPr id="30" name="Suorakulmio 29">
            <a:extLst>
              <a:ext uri="{FF2B5EF4-FFF2-40B4-BE49-F238E27FC236}">
                <a16:creationId xmlns:a16="http://schemas.microsoft.com/office/drawing/2014/main" id="{5D9A6A39-94F2-4158-97FB-76E67C9ECC97}"/>
              </a:ext>
            </a:extLst>
          </p:cNvPr>
          <p:cNvSpPr/>
          <p:nvPr/>
        </p:nvSpPr>
        <p:spPr>
          <a:xfrm flipV="1">
            <a:off x="6853887" y="2684855"/>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292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Element</a:t>
            </a:r>
            <a:r>
              <a:rPr lang="fi-FI" sz="4000" b="1" dirty="0">
                <a:solidFill>
                  <a:srgbClr val="2D3752"/>
                </a:solidFill>
                <a:latin typeface="+mn-lt"/>
              </a:rPr>
              <a:t> av ett </a:t>
            </a:r>
            <a:r>
              <a:rPr lang="fi-FI" sz="4000" b="1" dirty="0" err="1">
                <a:solidFill>
                  <a:srgbClr val="2D3752"/>
                </a:solidFill>
                <a:latin typeface="+mn-lt"/>
              </a:rPr>
              <a:t>avtal</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206049" cy="3833091"/>
          </a:xfrm>
        </p:spPr>
        <p:txBody>
          <a:bodyPr>
            <a:normAutofit/>
          </a:bodyPr>
          <a:lstStyle/>
          <a:p>
            <a:pPr>
              <a:lnSpc>
                <a:spcPct val="100000"/>
              </a:lnSpc>
            </a:pPr>
            <a:r>
              <a:rPr lang="sv-SE" sz="2400" dirty="0">
                <a:solidFill>
                  <a:srgbClr val="2D3752"/>
                </a:solidFill>
              </a:rPr>
              <a:t>Ett avtal har minst två parter </a:t>
            </a:r>
          </a:p>
          <a:p>
            <a:pPr>
              <a:lnSpc>
                <a:spcPct val="100000"/>
              </a:lnSpc>
            </a:pPr>
            <a:r>
              <a:rPr lang="sv-SE" sz="2400" dirty="0">
                <a:solidFill>
                  <a:srgbClr val="2D3752"/>
                </a:solidFill>
              </a:rPr>
              <a:t>Parterna kan fritt komma överens om villkoren</a:t>
            </a:r>
          </a:p>
          <a:p>
            <a:pPr>
              <a:lnSpc>
                <a:spcPct val="100000"/>
              </a:lnSpc>
            </a:pPr>
            <a:r>
              <a:rPr lang="sv-SE" sz="2400" dirty="0">
                <a:solidFill>
                  <a:srgbClr val="2D3752"/>
                </a:solidFill>
              </a:rPr>
              <a:t>Den enas rätt är den andras skyldighet</a:t>
            </a:r>
          </a:p>
          <a:p>
            <a:pPr>
              <a:lnSpc>
                <a:spcPct val="100000"/>
              </a:lnSpc>
            </a:pPr>
            <a:r>
              <a:rPr lang="sv-SE" sz="2400" dirty="0">
                <a:solidFill>
                  <a:srgbClr val="2D3752"/>
                </a:solidFill>
              </a:rPr>
              <a:t>Ett avtal kan också vara muntligt men ett skriftligt avtal rekommenderas alltid</a:t>
            </a:r>
          </a:p>
          <a:p>
            <a:pPr>
              <a:lnSpc>
                <a:spcPct val="100000"/>
              </a:lnSpc>
            </a:pPr>
            <a:r>
              <a:rPr lang="sv-SE" sz="2400" dirty="0">
                <a:solidFill>
                  <a:srgbClr val="2D3752"/>
                </a:solidFill>
              </a:rPr>
              <a:t>Ett viktigt råd: avtal ska hållas</a:t>
            </a:r>
            <a:endParaRPr lang="fi-FI" sz="1600" dirty="0">
              <a:solidFill>
                <a:srgbClr val="2D3752"/>
              </a:solidFill>
            </a:endParaRPr>
          </a:p>
        </p:txBody>
      </p:sp>
    </p:spTree>
    <p:extLst>
      <p:ext uri="{BB962C8B-B14F-4D97-AF65-F5344CB8AC3E}">
        <p14:creationId xmlns:p14="http://schemas.microsoft.com/office/powerpoint/2010/main" val="124707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Exempel 1: Att handla på en nätbutik</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Du har drömt om en ny smarttelefon men telefonen kostar för mycket. Du hittar samma modell på en utländsk nätbutik till halva priset. Den lovade leveranstiden är 3–4 veckor.</a:t>
            </a:r>
          </a:p>
          <a:p>
            <a:pPr>
              <a:lnSpc>
                <a:spcPct val="100000"/>
              </a:lnSpc>
            </a:pPr>
            <a:r>
              <a:rPr lang="sv-SE" sz="2400" dirty="0">
                <a:solidFill>
                  <a:srgbClr val="2D3752"/>
                </a:solidFill>
              </a:rPr>
              <a:t>Frågor:</a:t>
            </a:r>
          </a:p>
          <a:p>
            <a:pPr lvl="1">
              <a:lnSpc>
                <a:spcPct val="100000"/>
              </a:lnSpc>
            </a:pPr>
            <a:r>
              <a:rPr lang="sv-SE" sz="2000" dirty="0">
                <a:solidFill>
                  <a:srgbClr val="2D3752"/>
                </a:solidFill>
              </a:rPr>
              <a:t>Ska du beställa mobiltelefonen? </a:t>
            </a:r>
          </a:p>
          <a:p>
            <a:pPr lvl="1">
              <a:lnSpc>
                <a:spcPct val="100000"/>
              </a:lnSpc>
            </a:pPr>
            <a:r>
              <a:rPr lang="sv-SE" sz="2000" dirty="0">
                <a:solidFill>
                  <a:srgbClr val="2D3752"/>
                </a:solidFill>
              </a:rPr>
              <a:t>Hur ska du sköta betalningen?</a:t>
            </a:r>
          </a:p>
          <a:p>
            <a:pPr lvl="1">
              <a:lnSpc>
                <a:spcPct val="100000"/>
              </a:lnSpc>
            </a:pPr>
            <a:r>
              <a:rPr lang="sv-SE" sz="2000" dirty="0">
                <a:solidFill>
                  <a:srgbClr val="2D3752"/>
                </a:solidFill>
              </a:rPr>
              <a:t>Vilka saker ska du kontrollera innan du beställer?</a:t>
            </a:r>
            <a:endParaRPr lang="fi-FI" sz="400" dirty="0">
              <a:solidFill>
                <a:srgbClr val="2D3752"/>
              </a:solidFill>
            </a:endParaRPr>
          </a:p>
        </p:txBody>
      </p:sp>
    </p:spTree>
    <p:extLst>
      <p:ext uri="{BB962C8B-B14F-4D97-AF65-F5344CB8AC3E}">
        <p14:creationId xmlns:p14="http://schemas.microsoft.com/office/powerpoint/2010/main" val="86913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Var noggrann när du handlar på nätet!</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020697" cy="3833091"/>
          </a:xfrm>
        </p:spPr>
        <p:txBody>
          <a:bodyPr>
            <a:normAutofit/>
          </a:bodyPr>
          <a:lstStyle/>
          <a:p>
            <a:pPr>
              <a:lnSpc>
                <a:spcPct val="100000"/>
              </a:lnSpc>
            </a:pPr>
            <a:r>
              <a:rPr lang="sv-SE" sz="2400" dirty="0">
                <a:solidFill>
                  <a:srgbClr val="2D3752"/>
                </a:solidFill>
              </a:rPr>
              <a:t>Är nätbutiken äkta och pålitlig?</a:t>
            </a:r>
          </a:p>
          <a:p>
            <a:pPr>
              <a:lnSpc>
                <a:spcPct val="100000"/>
              </a:lnSpc>
            </a:pPr>
            <a:r>
              <a:rPr lang="sv-SE" sz="2400" dirty="0">
                <a:solidFill>
                  <a:srgbClr val="2D3752"/>
                </a:solidFill>
              </a:rPr>
              <a:t>Är produkten trygg och äkta?</a:t>
            </a:r>
          </a:p>
          <a:p>
            <a:pPr>
              <a:lnSpc>
                <a:spcPct val="100000"/>
              </a:lnSpc>
            </a:pPr>
            <a:r>
              <a:rPr lang="sv-SE" sz="2400" dirty="0">
                <a:solidFill>
                  <a:srgbClr val="2D3752"/>
                </a:solidFill>
              </a:rPr>
              <a:t>Är det lagligt att importera produkten?</a:t>
            </a:r>
          </a:p>
          <a:p>
            <a:pPr>
              <a:lnSpc>
                <a:spcPct val="100000"/>
              </a:lnSpc>
            </a:pPr>
            <a:r>
              <a:rPr lang="sv-SE" sz="2400" dirty="0">
                <a:solidFill>
                  <a:srgbClr val="2D3752"/>
                </a:solidFill>
              </a:rPr>
              <a:t>Har du rätt att returnera produkten?</a:t>
            </a:r>
            <a:endParaRPr lang="fi-FI" sz="800" dirty="0">
              <a:solidFill>
                <a:srgbClr val="2D3752"/>
              </a:solidFill>
            </a:endParaRPr>
          </a:p>
        </p:txBody>
      </p:sp>
    </p:spTree>
    <p:extLst>
      <p:ext uri="{BB962C8B-B14F-4D97-AF65-F5344CB8AC3E}">
        <p14:creationId xmlns:p14="http://schemas.microsoft.com/office/powerpoint/2010/main" val="163491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Exempel 2: Att handla på en butik</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6983627" cy="3833091"/>
          </a:xfrm>
        </p:spPr>
        <p:txBody>
          <a:bodyPr>
            <a:normAutofit/>
          </a:bodyPr>
          <a:lstStyle/>
          <a:p>
            <a:pPr>
              <a:lnSpc>
                <a:spcPct val="100000"/>
              </a:lnSpc>
            </a:pPr>
            <a:r>
              <a:rPr lang="sv-SE" sz="2400" dirty="0">
                <a:solidFill>
                  <a:srgbClr val="2D3752"/>
                </a:solidFill>
              </a:rPr>
              <a:t>Du köper en skjorta på en klädbutik men hemma tycker du att färgen inte var bra och därför vill du returnera skjortan. </a:t>
            </a:r>
          </a:p>
          <a:p>
            <a:pPr>
              <a:lnSpc>
                <a:spcPct val="100000"/>
              </a:lnSpc>
            </a:pPr>
            <a:r>
              <a:rPr lang="sv-SE" sz="2400" dirty="0">
                <a:solidFill>
                  <a:srgbClr val="2D3752"/>
                </a:solidFill>
              </a:rPr>
              <a:t>Fråga:</a:t>
            </a:r>
          </a:p>
          <a:p>
            <a:pPr lvl="1">
              <a:lnSpc>
                <a:spcPct val="100000"/>
              </a:lnSpc>
            </a:pPr>
            <a:r>
              <a:rPr lang="sv-SE" sz="2000" dirty="0">
                <a:solidFill>
                  <a:srgbClr val="2D3752"/>
                </a:solidFill>
              </a:rPr>
              <a:t>Kan du returnera skjortan till butiken?</a:t>
            </a:r>
            <a:endParaRPr lang="fi-FI" sz="100" dirty="0">
              <a:solidFill>
                <a:srgbClr val="2D3752"/>
              </a:solidFill>
            </a:endParaRPr>
          </a:p>
        </p:txBody>
      </p:sp>
    </p:spTree>
    <p:extLst>
      <p:ext uri="{BB962C8B-B14F-4D97-AF65-F5344CB8AC3E}">
        <p14:creationId xmlns:p14="http://schemas.microsoft.com/office/powerpoint/2010/main" val="85534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Att handla på en butik</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Vid inköpstidpunkten ingår du ett avtal med butiken (du får skjortan, butiken får pengar). Ett kvitto är ett bevis av ett ingått avtal!</a:t>
            </a:r>
          </a:p>
          <a:p>
            <a:pPr>
              <a:lnSpc>
                <a:spcPct val="100000"/>
              </a:lnSpc>
            </a:pPr>
            <a:r>
              <a:rPr lang="sv-SE" sz="2400" dirty="0">
                <a:solidFill>
                  <a:srgbClr val="2D3752"/>
                </a:solidFill>
              </a:rPr>
              <a:t>En produkt som har köpts på en butik kan bytas eller returneras endast om butiken har meddelat att produkten kan bytas eller returneras.</a:t>
            </a:r>
          </a:p>
          <a:p>
            <a:pPr lvl="1">
              <a:lnSpc>
                <a:spcPct val="100000"/>
              </a:lnSpc>
            </a:pPr>
            <a:r>
              <a:rPr lang="sv-SE" sz="2000" dirty="0">
                <a:solidFill>
                  <a:srgbClr val="2D3752"/>
                </a:solidFill>
              </a:rPr>
              <a:t>Kontrollera detta innan du köper!</a:t>
            </a:r>
            <a:endParaRPr lang="fi-FI" sz="100" dirty="0">
              <a:solidFill>
                <a:srgbClr val="2D3752"/>
              </a:solidFill>
            </a:endParaRPr>
          </a:p>
        </p:txBody>
      </p:sp>
    </p:spTree>
    <p:extLst>
      <p:ext uri="{BB962C8B-B14F-4D97-AF65-F5344CB8AC3E}">
        <p14:creationId xmlns:p14="http://schemas.microsoft.com/office/powerpoint/2010/main" val="202745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Exempel</a:t>
            </a:r>
            <a:r>
              <a:rPr lang="fi-FI" sz="4000" b="1" dirty="0">
                <a:solidFill>
                  <a:srgbClr val="2D3752"/>
                </a:solidFill>
                <a:latin typeface="+mn-lt"/>
              </a:rPr>
              <a:t> 3: </a:t>
            </a:r>
            <a:r>
              <a:rPr lang="fi-FI" sz="4000" b="1" dirty="0" err="1">
                <a:solidFill>
                  <a:srgbClr val="2D3752"/>
                </a:solidFill>
                <a:latin typeface="+mn-lt"/>
              </a:rPr>
              <a:t>Första</a:t>
            </a:r>
            <a:r>
              <a:rPr lang="fi-FI" sz="4000" b="1" dirty="0">
                <a:solidFill>
                  <a:srgbClr val="2D3752"/>
                </a:solidFill>
                <a:latin typeface="+mn-lt"/>
              </a:rPr>
              <a:t> </a:t>
            </a:r>
            <a:r>
              <a:rPr lang="fi-FI" sz="4000" b="1" dirty="0" err="1">
                <a:solidFill>
                  <a:srgbClr val="2D3752"/>
                </a:solidFill>
                <a:latin typeface="+mn-lt"/>
              </a:rPr>
              <a:t>sommarjobbet</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Du hade tur och du har fått ett sommarjobb hos en glasskiosk i din hemstad. Din chef sade att han/hon inte har brukat ingå skriftliga arbetsavtal för smidighetens skull.</a:t>
            </a:r>
          </a:p>
          <a:p>
            <a:pPr>
              <a:lnSpc>
                <a:spcPct val="100000"/>
              </a:lnSpc>
            </a:pPr>
            <a:r>
              <a:rPr lang="sv-SE" sz="2400" dirty="0">
                <a:solidFill>
                  <a:srgbClr val="2D3752"/>
                </a:solidFill>
              </a:rPr>
              <a:t>Vad tänker du om detta?</a:t>
            </a:r>
            <a:endParaRPr lang="fi-FI" sz="400" dirty="0">
              <a:solidFill>
                <a:srgbClr val="2D3752"/>
              </a:solidFill>
            </a:endParaRPr>
          </a:p>
        </p:txBody>
      </p:sp>
    </p:spTree>
    <p:extLst>
      <p:ext uri="{BB962C8B-B14F-4D97-AF65-F5344CB8AC3E}">
        <p14:creationId xmlns:p14="http://schemas.microsoft.com/office/powerpoint/2010/main" val="71145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Tips</a:t>
            </a:r>
            <a:r>
              <a:rPr lang="fi-FI" sz="4000" b="1" dirty="0">
                <a:solidFill>
                  <a:srgbClr val="2D3752"/>
                </a:solidFill>
                <a:latin typeface="+mn-lt"/>
              </a:rPr>
              <a:t> för </a:t>
            </a:r>
            <a:r>
              <a:rPr lang="fi-FI" sz="4000" b="1" dirty="0" err="1">
                <a:solidFill>
                  <a:srgbClr val="2D3752"/>
                </a:solidFill>
                <a:latin typeface="+mn-lt"/>
              </a:rPr>
              <a:t>arbetsavtal</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3"/>
            <a:ext cx="7243119" cy="4233667"/>
          </a:xfrm>
        </p:spPr>
        <p:txBody>
          <a:bodyPr>
            <a:normAutofit fontScale="92500" lnSpcReduction="10000"/>
          </a:bodyPr>
          <a:lstStyle/>
          <a:p>
            <a:pPr>
              <a:lnSpc>
                <a:spcPct val="100000"/>
              </a:lnSpc>
            </a:pPr>
            <a:r>
              <a:rPr lang="sv-SE" sz="2600" dirty="0">
                <a:solidFill>
                  <a:srgbClr val="2D3752"/>
                </a:solidFill>
              </a:rPr>
              <a:t>Det lönar sig alltid att ingå ett skriftligt arbetsavtal.</a:t>
            </a:r>
          </a:p>
          <a:p>
            <a:pPr>
              <a:lnSpc>
                <a:spcPct val="100000"/>
              </a:lnSpc>
            </a:pPr>
            <a:r>
              <a:rPr lang="sv-SE" sz="2600" dirty="0">
                <a:solidFill>
                  <a:srgbClr val="2D3752"/>
                </a:solidFill>
              </a:rPr>
              <a:t>Ett arbetsavtal borde innehålla: </a:t>
            </a:r>
          </a:p>
          <a:p>
            <a:pPr lvl="1">
              <a:lnSpc>
                <a:spcPct val="100000"/>
              </a:lnSpc>
            </a:pPr>
            <a:r>
              <a:rPr lang="sv-SE" sz="2200" dirty="0">
                <a:solidFill>
                  <a:srgbClr val="2D3752"/>
                </a:solidFill>
              </a:rPr>
              <a:t>Parternas namn och kontaktuppgifter</a:t>
            </a:r>
          </a:p>
          <a:p>
            <a:pPr lvl="1">
              <a:lnSpc>
                <a:spcPct val="100000"/>
              </a:lnSpc>
            </a:pPr>
            <a:r>
              <a:rPr lang="sv-SE" sz="2200" dirty="0">
                <a:solidFill>
                  <a:srgbClr val="2D3752"/>
                </a:solidFill>
              </a:rPr>
              <a:t>Arbetsuppgifterna</a:t>
            </a:r>
          </a:p>
          <a:p>
            <a:pPr lvl="1">
              <a:lnSpc>
                <a:spcPct val="100000"/>
              </a:lnSpc>
            </a:pPr>
            <a:r>
              <a:rPr lang="sv-SE" sz="2200" dirty="0">
                <a:solidFill>
                  <a:srgbClr val="2D3752"/>
                </a:solidFill>
              </a:rPr>
              <a:t>Platsen och tiden för utförandet av arbetet</a:t>
            </a:r>
          </a:p>
          <a:p>
            <a:pPr lvl="1">
              <a:lnSpc>
                <a:spcPct val="100000"/>
              </a:lnSpc>
            </a:pPr>
            <a:r>
              <a:rPr lang="sv-SE" sz="2200" dirty="0">
                <a:solidFill>
                  <a:srgbClr val="2D3752"/>
                </a:solidFill>
              </a:rPr>
              <a:t>Arbetsförhållandets längd och ett omnämnande om provtiden</a:t>
            </a:r>
          </a:p>
          <a:p>
            <a:pPr lvl="1">
              <a:lnSpc>
                <a:spcPct val="100000"/>
              </a:lnSpc>
            </a:pPr>
            <a:r>
              <a:rPr lang="sv-SE" sz="2200" dirty="0">
                <a:solidFill>
                  <a:srgbClr val="2D3752"/>
                </a:solidFill>
              </a:rPr>
              <a:t>Lönen och löneutbetalningsdagen</a:t>
            </a:r>
          </a:p>
          <a:p>
            <a:pPr lvl="1">
              <a:lnSpc>
                <a:spcPct val="100000"/>
              </a:lnSpc>
            </a:pPr>
            <a:r>
              <a:rPr lang="sv-SE" sz="2200" dirty="0">
                <a:solidFill>
                  <a:srgbClr val="2D3752"/>
                </a:solidFill>
              </a:rPr>
              <a:t>Uppsägningstiden</a:t>
            </a:r>
          </a:p>
          <a:p>
            <a:pPr>
              <a:lnSpc>
                <a:spcPct val="100000"/>
              </a:lnSpc>
            </a:pPr>
            <a:r>
              <a:rPr lang="sv-SE" sz="2600" dirty="0">
                <a:solidFill>
                  <a:srgbClr val="2D3752"/>
                </a:solidFill>
              </a:rPr>
              <a:t>Kom ihåg att begära ett arbetsbetyg efter att ditt sommarjobb är slut!</a:t>
            </a:r>
            <a:endParaRPr lang="fi-FI" sz="2600" dirty="0">
              <a:solidFill>
                <a:srgbClr val="2D3752"/>
              </a:solidFill>
            </a:endParaRPr>
          </a:p>
        </p:txBody>
      </p:sp>
      <p:sp>
        <p:nvSpPr>
          <p:cNvPr id="4" name="Suorakulmio: Pyöristetyt kulmat 3">
            <a:extLst>
              <a:ext uri="{FF2B5EF4-FFF2-40B4-BE49-F238E27FC236}">
                <a16:creationId xmlns:a16="http://schemas.microsoft.com/office/drawing/2014/main" id="{E4A2F926-912B-43F2-8E12-3908CA650D06}"/>
              </a:ext>
            </a:extLst>
          </p:cNvPr>
          <p:cNvSpPr/>
          <p:nvPr/>
        </p:nvSpPr>
        <p:spPr>
          <a:xfrm>
            <a:off x="7636476" y="2311549"/>
            <a:ext cx="3667896" cy="2618797"/>
          </a:xfrm>
          <a:prstGeom prst="round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BC7E2E49-3D62-4B13-97B8-F5D056274878}"/>
              </a:ext>
            </a:extLst>
          </p:cNvPr>
          <p:cNvSpPr txBox="1"/>
          <p:nvPr/>
        </p:nvSpPr>
        <p:spPr>
          <a:xfrm>
            <a:off x="7982465" y="2588638"/>
            <a:ext cx="3040351" cy="2123658"/>
          </a:xfrm>
          <a:prstGeom prst="rect">
            <a:avLst/>
          </a:prstGeom>
          <a:noFill/>
        </p:spPr>
        <p:txBody>
          <a:bodyPr wrap="square" rtlCol="0">
            <a:spAutoFit/>
          </a:bodyPr>
          <a:lstStyle/>
          <a:p>
            <a:r>
              <a:rPr lang="fi-FI" sz="2400" dirty="0" err="1">
                <a:solidFill>
                  <a:schemeClr val="bg1"/>
                </a:solidFill>
              </a:rPr>
              <a:t>Viktiga</a:t>
            </a:r>
            <a:r>
              <a:rPr lang="fi-FI" sz="2400" dirty="0">
                <a:solidFill>
                  <a:schemeClr val="bg1"/>
                </a:solidFill>
              </a:rPr>
              <a:t> </a:t>
            </a:r>
            <a:r>
              <a:rPr lang="fi-FI" sz="2400" dirty="0" err="1">
                <a:solidFill>
                  <a:schemeClr val="bg1"/>
                </a:solidFill>
              </a:rPr>
              <a:t>dokument</a:t>
            </a:r>
            <a:r>
              <a:rPr lang="fi-FI" sz="2400" dirty="0">
                <a:solidFill>
                  <a:schemeClr val="bg1"/>
                </a:solidFill>
              </a:rPr>
              <a:t> </a:t>
            </a:r>
            <a:r>
              <a:rPr lang="fi-FI" sz="2400" dirty="0" err="1">
                <a:solidFill>
                  <a:schemeClr val="bg1"/>
                </a:solidFill>
              </a:rPr>
              <a:t>under</a:t>
            </a:r>
            <a:r>
              <a:rPr lang="fi-FI" sz="2400" dirty="0">
                <a:solidFill>
                  <a:schemeClr val="bg1"/>
                </a:solidFill>
              </a:rPr>
              <a:t> </a:t>
            </a:r>
            <a:r>
              <a:rPr lang="fi-FI" sz="2400" dirty="0" err="1">
                <a:solidFill>
                  <a:schemeClr val="bg1"/>
                </a:solidFill>
              </a:rPr>
              <a:t>arbets-förhållandet</a:t>
            </a:r>
            <a:r>
              <a:rPr lang="fi-FI" sz="2400" dirty="0">
                <a:solidFill>
                  <a:schemeClr val="bg1"/>
                </a:solidFill>
              </a:rPr>
              <a:t>:</a:t>
            </a:r>
            <a:r>
              <a:rPr lang="fi-FI" sz="2000" dirty="0">
                <a:solidFill>
                  <a:schemeClr val="bg1"/>
                </a:solidFill>
              </a:rPr>
              <a:t>  </a:t>
            </a:r>
          </a:p>
          <a:p>
            <a:pPr marL="342900" indent="-342900">
              <a:buFont typeface="Arial" panose="020B0604020202020204" pitchFamily="34" charset="0"/>
              <a:buChar char="•"/>
            </a:pPr>
            <a:r>
              <a:rPr lang="fi-FI" sz="2000" dirty="0" err="1">
                <a:solidFill>
                  <a:schemeClr val="bg1"/>
                </a:solidFill>
              </a:rPr>
              <a:t>Arbetsavtal</a:t>
            </a:r>
            <a:endParaRPr lang="fi-FI" sz="2000" dirty="0">
              <a:solidFill>
                <a:schemeClr val="bg1"/>
              </a:solidFill>
            </a:endParaRPr>
          </a:p>
          <a:p>
            <a:pPr marL="342900" indent="-342900">
              <a:buFont typeface="Arial" panose="020B0604020202020204" pitchFamily="34" charset="0"/>
              <a:buChar char="•"/>
            </a:pPr>
            <a:r>
              <a:rPr lang="fi-FI" sz="2000" dirty="0" err="1">
                <a:solidFill>
                  <a:schemeClr val="bg1"/>
                </a:solidFill>
              </a:rPr>
              <a:t>Skattekort</a:t>
            </a:r>
            <a:endParaRPr lang="fi-FI" sz="2000" dirty="0">
              <a:solidFill>
                <a:schemeClr val="bg1"/>
              </a:solidFill>
            </a:endParaRPr>
          </a:p>
          <a:p>
            <a:pPr marL="342900" indent="-342900">
              <a:buFont typeface="Arial" panose="020B0604020202020204" pitchFamily="34" charset="0"/>
              <a:buChar char="•"/>
            </a:pPr>
            <a:r>
              <a:rPr lang="fi-FI" sz="2000" dirty="0" err="1">
                <a:solidFill>
                  <a:schemeClr val="bg1"/>
                </a:solidFill>
              </a:rPr>
              <a:t>Arbetsintyg</a:t>
            </a:r>
            <a:endParaRPr lang="fi-FI" sz="2000" dirty="0">
              <a:solidFill>
                <a:schemeClr val="bg1"/>
              </a:solidFill>
            </a:endParaRPr>
          </a:p>
        </p:txBody>
      </p:sp>
    </p:spTree>
    <p:extLst>
      <p:ext uri="{BB962C8B-B14F-4D97-AF65-F5344CB8AC3E}">
        <p14:creationId xmlns:p14="http://schemas.microsoft.com/office/powerpoint/2010/main" val="21191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Lagar och förordningar</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8071022" cy="4023602"/>
          </a:xfrm>
        </p:spPr>
        <p:txBody>
          <a:bodyPr>
            <a:normAutofit lnSpcReduction="10000"/>
          </a:bodyPr>
          <a:lstStyle/>
          <a:p>
            <a:pPr>
              <a:lnSpc>
                <a:spcPct val="100000"/>
              </a:lnSpc>
            </a:pPr>
            <a:r>
              <a:rPr lang="sv-SE" sz="2400" dirty="0">
                <a:solidFill>
                  <a:srgbClr val="2D3752"/>
                </a:solidFill>
              </a:rPr>
              <a:t>Riksdagen stiftar lagar </a:t>
            </a:r>
          </a:p>
          <a:p>
            <a:pPr lvl="1">
              <a:lnSpc>
                <a:spcPct val="100000"/>
              </a:lnSpc>
            </a:pPr>
            <a:r>
              <a:rPr lang="sv-SE" sz="2000" dirty="0">
                <a:solidFill>
                  <a:srgbClr val="2D3752"/>
                </a:solidFill>
              </a:rPr>
              <a:t>Förberedelsen av en lag inleds av ett initiativ, t.ex. av inträde i regeringsprogrammet, eller av ministerns eller ministeriums eget initiativ.</a:t>
            </a:r>
          </a:p>
          <a:p>
            <a:pPr lvl="1">
              <a:lnSpc>
                <a:spcPct val="100000"/>
              </a:lnSpc>
            </a:pPr>
            <a:r>
              <a:rPr lang="sv-SE" sz="2000" dirty="0">
                <a:solidFill>
                  <a:srgbClr val="2D3752"/>
                </a:solidFill>
              </a:rPr>
              <a:t>Före en proposition bereds en lag i ministerier och utlåtanden om lagen begärs av olika parter.</a:t>
            </a:r>
          </a:p>
          <a:p>
            <a:pPr>
              <a:lnSpc>
                <a:spcPct val="100000"/>
              </a:lnSpc>
            </a:pPr>
            <a:r>
              <a:rPr lang="sv-SE" sz="2400" dirty="0">
                <a:solidFill>
                  <a:srgbClr val="2D3752"/>
                </a:solidFill>
              </a:rPr>
              <a:t>Medborgares deltagande</a:t>
            </a:r>
          </a:p>
          <a:p>
            <a:pPr lvl="1">
              <a:lnSpc>
                <a:spcPct val="100000"/>
              </a:lnSpc>
            </a:pPr>
            <a:r>
              <a:rPr lang="sv-SE" sz="2000" dirty="0">
                <a:solidFill>
                  <a:srgbClr val="2D3752"/>
                </a:solidFill>
              </a:rPr>
              <a:t>Röstning</a:t>
            </a:r>
          </a:p>
          <a:p>
            <a:pPr lvl="1">
              <a:lnSpc>
                <a:spcPct val="100000"/>
              </a:lnSpc>
            </a:pPr>
            <a:r>
              <a:rPr lang="sv-SE" sz="2000" dirty="0">
                <a:solidFill>
                  <a:srgbClr val="2D3752"/>
                </a:solidFill>
              </a:rPr>
              <a:t>Medborgarinitiativ</a:t>
            </a:r>
          </a:p>
          <a:p>
            <a:pPr>
              <a:lnSpc>
                <a:spcPct val="100000"/>
              </a:lnSpc>
            </a:pPr>
            <a:r>
              <a:rPr lang="sv-SE" sz="2400" dirty="0">
                <a:solidFill>
                  <a:srgbClr val="2D3752"/>
                </a:solidFill>
              </a:rPr>
              <a:t>Lagarna på nätet: finlex.fi </a:t>
            </a:r>
          </a:p>
          <a:p>
            <a:pPr>
              <a:lnSpc>
                <a:spcPct val="100000"/>
              </a:lnSpc>
            </a:pPr>
            <a:r>
              <a:rPr lang="sv-SE" sz="2400" dirty="0">
                <a:solidFill>
                  <a:srgbClr val="2D3752"/>
                </a:solidFill>
              </a:rPr>
              <a:t>Fråga: Varför behöver vi lagar?</a:t>
            </a:r>
            <a:endParaRPr lang="fi-FI" sz="2400" dirty="0">
              <a:solidFill>
                <a:srgbClr val="2D3752"/>
              </a:solidFill>
            </a:endParaRPr>
          </a:p>
        </p:txBody>
      </p:sp>
    </p:spTree>
    <p:extLst>
      <p:ext uri="{BB962C8B-B14F-4D97-AF65-F5344CB8AC3E}">
        <p14:creationId xmlns:p14="http://schemas.microsoft.com/office/powerpoint/2010/main" val="138227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Allmänna anvisningar för att ingå avtal</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Underskriv endast om du förstår allt.</a:t>
            </a:r>
          </a:p>
          <a:p>
            <a:pPr>
              <a:lnSpc>
                <a:spcPct val="100000"/>
              </a:lnSpc>
            </a:pPr>
            <a:r>
              <a:rPr lang="sv-SE" sz="2400" dirty="0">
                <a:solidFill>
                  <a:srgbClr val="2D3752"/>
                </a:solidFill>
              </a:rPr>
              <a:t>Kom ihåg att också ett muntligt avtal är bindande men ett skriftligt avtal är alltid bättre.</a:t>
            </a:r>
          </a:p>
          <a:p>
            <a:pPr>
              <a:lnSpc>
                <a:spcPct val="100000"/>
              </a:lnSpc>
            </a:pPr>
            <a:r>
              <a:rPr lang="sv-SE" sz="2400" dirty="0">
                <a:solidFill>
                  <a:srgbClr val="2D3752"/>
                </a:solidFill>
              </a:rPr>
              <a:t>Du ska säkerställa att du har ånger-, retur- och bytesrätt.</a:t>
            </a:r>
          </a:p>
          <a:p>
            <a:pPr>
              <a:lnSpc>
                <a:spcPct val="100000"/>
              </a:lnSpc>
            </a:pPr>
            <a:r>
              <a:rPr lang="sv-SE" sz="2400" dirty="0">
                <a:solidFill>
                  <a:srgbClr val="2D3752"/>
                </a:solidFill>
              </a:rPr>
              <a:t>Ta reda på dina egna rätter och skyldigheter.</a:t>
            </a:r>
          </a:p>
          <a:p>
            <a:pPr>
              <a:lnSpc>
                <a:spcPct val="100000"/>
              </a:lnSpc>
            </a:pPr>
            <a:r>
              <a:rPr lang="sv-SE" sz="2400" dirty="0">
                <a:solidFill>
                  <a:srgbClr val="2D3752"/>
                </a:solidFill>
              </a:rPr>
              <a:t>Sök tilläggsinformation och fråga om hjälp vid behov.</a:t>
            </a:r>
          </a:p>
        </p:txBody>
      </p:sp>
    </p:spTree>
    <p:extLst>
      <p:ext uri="{BB962C8B-B14F-4D97-AF65-F5344CB8AC3E}">
        <p14:creationId xmlns:p14="http://schemas.microsoft.com/office/powerpoint/2010/main" val="303378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1545957"/>
            <a:ext cx="10515600" cy="3766085"/>
          </a:xfrm>
        </p:spPr>
        <p:txBody>
          <a:bodyPr>
            <a:normAutofit/>
          </a:bodyPr>
          <a:lstStyle/>
          <a:p>
            <a:pPr algn="ctr">
              <a:lnSpc>
                <a:spcPct val="100000"/>
              </a:lnSpc>
            </a:pPr>
            <a:r>
              <a:rPr lang="fi-FI" sz="2800" dirty="0">
                <a:solidFill>
                  <a:srgbClr val="2D3752"/>
                </a:solidFill>
                <a:latin typeface="+mn-lt"/>
                <a:hlinkClick r:id="rId2">
                  <a:extLst>
                    <a:ext uri="{A12FA001-AC4F-418D-AE19-62706E023703}">
                      <ahyp:hlinkClr xmlns:ahyp="http://schemas.microsoft.com/office/drawing/2018/hyperlinkcolor" val="tx"/>
                    </a:ext>
                  </a:extLst>
                </a:hlinkClick>
              </a:rPr>
              <a:t>www.asianajajaliitto.ﬁ</a:t>
            </a:r>
            <a:br>
              <a:rPr lang="fi-FI" sz="2800" dirty="0">
                <a:solidFill>
                  <a:srgbClr val="2D3752"/>
                </a:solidFill>
                <a:latin typeface="+mn-lt"/>
              </a:rPr>
            </a:br>
            <a:r>
              <a:rPr lang="fi-FI" sz="2800" dirty="0">
                <a:solidFill>
                  <a:srgbClr val="2D3752"/>
                </a:solidFill>
                <a:latin typeface="+mn-lt"/>
                <a:hlinkClick r:id="rId3">
                  <a:extLst>
                    <a:ext uri="{A12FA001-AC4F-418D-AE19-62706E023703}">
                      <ahyp:hlinkClr xmlns:ahyp="http://schemas.microsoft.com/office/drawing/2018/hyperlinkcolor" val="tx"/>
                    </a:ext>
                  </a:extLst>
                </a:hlinkClick>
              </a:rPr>
              <a:t>www.advokatforbundet.ﬁ</a:t>
            </a:r>
            <a:br>
              <a:rPr lang="fi-FI" sz="2800" dirty="0">
                <a:solidFill>
                  <a:srgbClr val="2D3752"/>
                </a:solidFill>
                <a:latin typeface="+mn-lt"/>
              </a:rPr>
            </a:br>
            <a:br>
              <a:rPr lang="fi-FI" sz="2800" dirty="0">
                <a:solidFill>
                  <a:srgbClr val="2D3752"/>
                </a:solidFill>
                <a:latin typeface="+mn-lt"/>
              </a:rPr>
            </a:br>
            <a:r>
              <a:rPr lang="fi-FI" sz="2800" dirty="0">
                <a:solidFill>
                  <a:srgbClr val="2D3752"/>
                </a:solidFill>
                <a:latin typeface="+mn-lt"/>
              </a:rPr>
              <a:t>Twitter: @asianajajat</a:t>
            </a:r>
            <a:br>
              <a:rPr lang="fi-FI" sz="2800" dirty="0">
                <a:solidFill>
                  <a:srgbClr val="2D3752"/>
                </a:solidFill>
                <a:latin typeface="+mn-lt"/>
              </a:rPr>
            </a:br>
            <a:r>
              <a:rPr lang="fi-FI" sz="2800" dirty="0">
                <a:solidFill>
                  <a:srgbClr val="2D3752"/>
                </a:solidFill>
                <a:latin typeface="+mn-lt"/>
              </a:rPr>
              <a:t>Facebook: @asianajajat</a:t>
            </a:r>
            <a:br>
              <a:rPr lang="fi-FI" sz="2800" dirty="0">
                <a:solidFill>
                  <a:srgbClr val="2D3752"/>
                </a:solidFill>
                <a:latin typeface="+mn-lt"/>
              </a:rPr>
            </a:br>
            <a:r>
              <a:rPr lang="fi-FI" sz="2800" dirty="0">
                <a:solidFill>
                  <a:srgbClr val="2D3752"/>
                </a:solidFill>
                <a:latin typeface="+mn-lt"/>
              </a:rPr>
              <a:t>LinkedIn: Suomen Asianajaliitto</a:t>
            </a:r>
            <a:br>
              <a:rPr lang="fi-FI" sz="2800" dirty="0">
                <a:solidFill>
                  <a:srgbClr val="2D3752"/>
                </a:solidFill>
                <a:latin typeface="+mn-lt"/>
              </a:rPr>
            </a:br>
            <a:r>
              <a:rPr lang="fi-FI" sz="2800" dirty="0">
                <a:solidFill>
                  <a:srgbClr val="2D3752"/>
                </a:solidFill>
                <a:latin typeface="+mn-lt"/>
              </a:rPr>
              <a:t>Instagram: @asianajajat</a:t>
            </a:r>
            <a:br>
              <a:rPr lang="fi-FI" sz="2800" dirty="0">
                <a:solidFill>
                  <a:srgbClr val="2D3752"/>
                </a:solidFill>
                <a:latin typeface="+mn-lt"/>
              </a:rPr>
            </a:br>
            <a:r>
              <a:rPr lang="fi-FI" sz="2800" dirty="0">
                <a:solidFill>
                  <a:srgbClr val="2D3752"/>
                </a:solidFill>
                <a:latin typeface="+mn-lt"/>
              </a:rPr>
              <a:t>youtube.com/asianajajat</a:t>
            </a:r>
          </a:p>
        </p:txBody>
      </p:sp>
    </p:spTree>
    <p:extLst>
      <p:ext uri="{BB962C8B-B14F-4D97-AF65-F5344CB8AC3E}">
        <p14:creationId xmlns:p14="http://schemas.microsoft.com/office/powerpoint/2010/main" val="358632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5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Ansvaret för att följa lag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465541" cy="3833091"/>
          </a:xfrm>
        </p:spPr>
        <p:txBody>
          <a:bodyPr>
            <a:normAutofit/>
          </a:bodyPr>
          <a:lstStyle/>
          <a:p>
            <a:pPr>
              <a:lnSpc>
                <a:spcPct val="100000"/>
              </a:lnSpc>
            </a:pPr>
            <a:r>
              <a:rPr lang="sv-SE" sz="2400" dirty="0">
                <a:solidFill>
                  <a:srgbClr val="2D3752"/>
                </a:solidFill>
              </a:rPr>
              <a:t>Straffrättsligt ansvar börjar från 15 års ålder</a:t>
            </a:r>
          </a:p>
          <a:p>
            <a:pPr>
              <a:lnSpc>
                <a:spcPct val="100000"/>
              </a:lnSpc>
            </a:pPr>
            <a:r>
              <a:rPr lang="sv-SE" sz="2400" dirty="0">
                <a:solidFill>
                  <a:srgbClr val="2D3752"/>
                </a:solidFill>
              </a:rPr>
              <a:t>Personer yngre än detta har också skadeståndsansvar för de skador som de orsakar. </a:t>
            </a:r>
          </a:p>
          <a:p>
            <a:pPr>
              <a:lnSpc>
                <a:spcPct val="100000"/>
              </a:lnSpc>
            </a:pPr>
            <a:r>
              <a:rPr lang="sv-SE" sz="2400" dirty="0">
                <a:solidFill>
                  <a:srgbClr val="2D3752"/>
                </a:solidFill>
              </a:rPr>
              <a:t>En 15-årig person kan åtalas för ett brott och personen kan döms för det </a:t>
            </a:r>
            <a:endParaRPr lang="fi-FI" sz="2400" dirty="0">
              <a:solidFill>
                <a:srgbClr val="2D3752"/>
              </a:solidFill>
            </a:endParaRPr>
          </a:p>
        </p:txBody>
      </p:sp>
    </p:spTree>
    <p:extLst>
      <p:ext uri="{BB962C8B-B14F-4D97-AF65-F5344CB8AC3E}">
        <p14:creationId xmlns:p14="http://schemas.microsoft.com/office/powerpoint/2010/main" val="346132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Ansvaret för att följa lag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I straffregistret bevaras uppgifter om alla de brott för vilka straffet är något annat än böter. </a:t>
            </a:r>
          </a:p>
          <a:p>
            <a:pPr>
              <a:lnSpc>
                <a:spcPct val="100000"/>
              </a:lnSpc>
            </a:pPr>
            <a:r>
              <a:rPr lang="sv-SE" sz="2400" dirty="0">
                <a:solidFill>
                  <a:srgbClr val="2D3752"/>
                </a:solidFill>
              </a:rPr>
              <a:t>Uppgifterna bevaras minst 5 år.</a:t>
            </a:r>
          </a:p>
          <a:p>
            <a:pPr lvl="1">
              <a:lnSpc>
                <a:spcPct val="100000"/>
              </a:lnSpc>
            </a:pPr>
            <a:r>
              <a:rPr lang="sv-SE" sz="2000" dirty="0">
                <a:solidFill>
                  <a:srgbClr val="2D3752"/>
                </a:solidFill>
              </a:rPr>
              <a:t>Uppgifterna kan också senare göra det svårare för dig att t.ex. få en studie- eller arbetsplats</a:t>
            </a:r>
            <a:endParaRPr lang="fi-FI" sz="1600" dirty="0">
              <a:solidFill>
                <a:srgbClr val="2D3752"/>
              </a:solidFill>
            </a:endParaRPr>
          </a:p>
        </p:txBody>
      </p:sp>
    </p:spTree>
    <p:extLst>
      <p:ext uri="{BB962C8B-B14F-4D97-AF65-F5344CB8AC3E}">
        <p14:creationId xmlns:p14="http://schemas.microsoft.com/office/powerpoint/2010/main" val="187416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Domstolarna</a:t>
            </a:r>
            <a:endParaRPr lang="fi-FI" sz="4000" b="1" dirty="0">
              <a:solidFill>
                <a:srgbClr val="2D3752"/>
              </a:solidFill>
              <a:latin typeface="+mn-lt"/>
            </a:endParaRPr>
          </a:p>
        </p:txBody>
      </p:sp>
      <p:sp>
        <p:nvSpPr>
          <p:cNvPr id="3" name="Suorakulmio 2">
            <a:extLst>
              <a:ext uri="{FF2B5EF4-FFF2-40B4-BE49-F238E27FC236}">
                <a16:creationId xmlns:a16="http://schemas.microsoft.com/office/drawing/2014/main" id="{7C203977-836D-4FC4-9231-3D23ACDA79F0}"/>
              </a:ext>
            </a:extLst>
          </p:cNvPr>
          <p:cNvSpPr/>
          <p:nvPr/>
        </p:nvSpPr>
        <p:spPr>
          <a:xfrm>
            <a:off x="1767015" y="2311549"/>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1866659B-B88B-48D9-83F5-E05B26207102}"/>
              </a:ext>
            </a:extLst>
          </p:cNvPr>
          <p:cNvSpPr/>
          <p:nvPr/>
        </p:nvSpPr>
        <p:spPr>
          <a:xfrm>
            <a:off x="1767015" y="3637112"/>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6CC0F4DD-A225-4672-9141-575C10E4470C}"/>
              </a:ext>
            </a:extLst>
          </p:cNvPr>
          <p:cNvSpPr/>
          <p:nvPr/>
        </p:nvSpPr>
        <p:spPr>
          <a:xfrm>
            <a:off x="1767015" y="4962675"/>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DA8E004B-E749-49E9-877B-D9C19CB835F7}"/>
              </a:ext>
            </a:extLst>
          </p:cNvPr>
          <p:cNvSpPr/>
          <p:nvPr/>
        </p:nvSpPr>
        <p:spPr>
          <a:xfrm>
            <a:off x="4957118" y="2311549"/>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69B9686C-F92E-47A1-BE86-96EF00F12A4D}"/>
              </a:ext>
            </a:extLst>
          </p:cNvPr>
          <p:cNvSpPr/>
          <p:nvPr/>
        </p:nvSpPr>
        <p:spPr>
          <a:xfrm>
            <a:off x="4957118" y="4962675"/>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218B929-EF32-42A8-ABEF-1B8BC14F5947}"/>
              </a:ext>
            </a:extLst>
          </p:cNvPr>
          <p:cNvSpPr/>
          <p:nvPr/>
        </p:nvSpPr>
        <p:spPr>
          <a:xfrm>
            <a:off x="8147221" y="2311549"/>
            <a:ext cx="2261288" cy="3490550"/>
          </a:xfrm>
          <a:prstGeom prst="rect">
            <a:avLst/>
          </a:prstGeom>
          <a:solidFill>
            <a:srgbClr val="7A9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Alas 8">
            <a:extLst>
              <a:ext uri="{FF2B5EF4-FFF2-40B4-BE49-F238E27FC236}">
                <a16:creationId xmlns:a16="http://schemas.microsoft.com/office/drawing/2014/main" id="{8EDBCD8E-5816-482E-ACF2-B2BE28C16DEE}"/>
              </a:ext>
            </a:extLst>
          </p:cNvPr>
          <p:cNvSpPr/>
          <p:nvPr/>
        </p:nvSpPr>
        <p:spPr>
          <a:xfrm>
            <a:off x="5939481" y="3246240"/>
            <a:ext cx="313038" cy="1631091"/>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Alas 9">
            <a:extLst>
              <a:ext uri="{FF2B5EF4-FFF2-40B4-BE49-F238E27FC236}">
                <a16:creationId xmlns:a16="http://schemas.microsoft.com/office/drawing/2014/main" id="{80016176-A541-4842-A5BF-B4376B85AF6B}"/>
              </a:ext>
            </a:extLst>
          </p:cNvPr>
          <p:cNvSpPr/>
          <p:nvPr/>
        </p:nvSpPr>
        <p:spPr>
          <a:xfrm>
            <a:off x="2716426" y="3233245"/>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Alas 10">
            <a:extLst>
              <a:ext uri="{FF2B5EF4-FFF2-40B4-BE49-F238E27FC236}">
                <a16:creationId xmlns:a16="http://schemas.microsoft.com/office/drawing/2014/main" id="{381640F7-C7B7-4100-962C-7F6301CFB2CA}"/>
              </a:ext>
            </a:extLst>
          </p:cNvPr>
          <p:cNvSpPr/>
          <p:nvPr/>
        </p:nvSpPr>
        <p:spPr>
          <a:xfrm>
            <a:off x="2716425" y="4569003"/>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B65D3CD-6A3E-40A5-AFA0-62D12274E4FC}"/>
              </a:ext>
            </a:extLst>
          </p:cNvPr>
          <p:cNvSpPr txBox="1"/>
          <p:nvPr/>
        </p:nvSpPr>
        <p:spPr>
          <a:xfrm>
            <a:off x="1868841" y="2546595"/>
            <a:ext cx="2008369" cy="369332"/>
          </a:xfrm>
          <a:prstGeom prst="rect">
            <a:avLst/>
          </a:prstGeom>
          <a:noFill/>
        </p:spPr>
        <p:txBody>
          <a:bodyPr wrap="square" rtlCol="0">
            <a:spAutoFit/>
          </a:bodyPr>
          <a:lstStyle/>
          <a:p>
            <a:pPr algn="ctr"/>
            <a:r>
              <a:rPr lang="fi-FI" dirty="0" err="1">
                <a:solidFill>
                  <a:schemeClr val="bg1"/>
                </a:solidFill>
              </a:rPr>
              <a:t>Tingsrätten</a:t>
            </a:r>
            <a:endParaRPr lang="fi-FI" dirty="0">
              <a:solidFill>
                <a:schemeClr val="bg1"/>
              </a:solidFill>
            </a:endParaRPr>
          </a:p>
        </p:txBody>
      </p:sp>
      <p:sp>
        <p:nvSpPr>
          <p:cNvPr id="13" name="Tekstiruutu 12">
            <a:extLst>
              <a:ext uri="{FF2B5EF4-FFF2-40B4-BE49-F238E27FC236}">
                <a16:creationId xmlns:a16="http://schemas.microsoft.com/office/drawing/2014/main" id="{93487F4B-809A-4A2E-BB87-F348EFAB0084}"/>
              </a:ext>
            </a:extLst>
          </p:cNvPr>
          <p:cNvSpPr txBox="1"/>
          <p:nvPr/>
        </p:nvSpPr>
        <p:spPr>
          <a:xfrm>
            <a:off x="1893474" y="3872158"/>
            <a:ext cx="2008369" cy="369332"/>
          </a:xfrm>
          <a:prstGeom prst="rect">
            <a:avLst/>
          </a:prstGeom>
          <a:noFill/>
        </p:spPr>
        <p:txBody>
          <a:bodyPr wrap="square" rtlCol="0">
            <a:spAutoFit/>
          </a:bodyPr>
          <a:lstStyle/>
          <a:p>
            <a:pPr algn="ctr"/>
            <a:r>
              <a:rPr lang="fi-FI" dirty="0" err="1">
                <a:solidFill>
                  <a:schemeClr val="bg1"/>
                </a:solidFill>
              </a:rPr>
              <a:t>Hovrätten</a:t>
            </a:r>
            <a:endParaRPr lang="fi-FI" dirty="0">
              <a:solidFill>
                <a:schemeClr val="bg1"/>
              </a:solidFill>
            </a:endParaRPr>
          </a:p>
        </p:txBody>
      </p:sp>
      <p:sp>
        <p:nvSpPr>
          <p:cNvPr id="14" name="Tekstiruutu 13">
            <a:extLst>
              <a:ext uri="{FF2B5EF4-FFF2-40B4-BE49-F238E27FC236}">
                <a16:creationId xmlns:a16="http://schemas.microsoft.com/office/drawing/2014/main" id="{3ED392F3-8991-4BD0-AF66-63E5269BBF44}"/>
              </a:ext>
            </a:extLst>
          </p:cNvPr>
          <p:cNvSpPr txBox="1"/>
          <p:nvPr/>
        </p:nvSpPr>
        <p:spPr>
          <a:xfrm>
            <a:off x="1893474" y="5197721"/>
            <a:ext cx="2008369" cy="369332"/>
          </a:xfrm>
          <a:prstGeom prst="rect">
            <a:avLst/>
          </a:prstGeom>
          <a:noFill/>
        </p:spPr>
        <p:txBody>
          <a:bodyPr wrap="square" rtlCol="0">
            <a:spAutoFit/>
          </a:bodyPr>
          <a:lstStyle/>
          <a:p>
            <a:pPr algn="ctr"/>
            <a:r>
              <a:rPr lang="fi-FI" dirty="0" err="1">
                <a:solidFill>
                  <a:schemeClr val="bg1"/>
                </a:solidFill>
              </a:rPr>
              <a:t>Högsta</a:t>
            </a:r>
            <a:r>
              <a:rPr lang="fi-FI" dirty="0">
                <a:solidFill>
                  <a:schemeClr val="bg1"/>
                </a:solidFill>
              </a:rPr>
              <a:t> </a:t>
            </a:r>
            <a:r>
              <a:rPr lang="fi-FI" dirty="0" err="1">
                <a:solidFill>
                  <a:schemeClr val="bg1"/>
                </a:solidFill>
              </a:rPr>
              <a:t>domstolen</a:t>
            </a:r>
            <a:endParaRPr lang="fi-FI" dirty="0">
              <a:solidFill>
                <a:schemeClr val="bg1"/>
              </a:solidFill>
            </a:endParaRPr>
          </a:p>
        </p:txBody>
      </p:sp>
      <p:sp>
        <p:nvSpPr>
          <p:cNvPr id="15" name="Tekstiruutu 14">
            <a:extLst>
              <a:ext uri="{FF2B5EF4-FFF2-40B4-BE49-F238E27FC236}">
                <a16:creationId xmlns:a16="http://schemas.microsoft.com/office/drawing/2014/main" id="{7CEB49A5-B7E7-404B-B824-553B0E26D8A1}"/>
              </a:ext>
            </a:extLst>
          </p:cNvPr>
          <p:cNvSpPr txBox="1"/>
          <p:nvPr/>
        </p:nvSpPr>
        <p:spPr>
          <a:xfrm>
            <a:off x="5054745" y="2423025"/>
            <a:ext cx="2008369" cy="646331"/>
          </a:xfrm>
          <a:prstGeom prst="rect">
            <a:avLst/>
          </a:prstGeom>
          <a:noFill/>
        </p:spPr>
        <p:txBody>
          <a:bodyPr wrap="square" rtlCol="0">
            <a:spAutoFit/>
          </a:bodyPr>
          <a:lstStyle/>
          <a:p>
            <a:pPr algn="ctr"/>
            <a:r>
              <a:rPr lang="fi-FI" dirty="0" err="1">
                <a:solidFill>
                  <a:schemeClr val="bg1"/>
                </a:solidFill>
              </a:rPr>
              <a:t>Förvaltnings-domstolen</a:t>
            </a:r>
            <a:endParaRPr lang="fi-FI" dirty="0">
              <a:solidFill>
                <a:schemeClr val="bg1"/>
              </a:solidFill>
            </a:endParaRPr>
          </a:p>
        </p:txBody>
      </p:sp>
      <p:sp>
        <p:nvSpPr>
          <p:cNvPr id="16" name="Tekstiruutu 15">
            <a:extLst>
              <a:ext uri="{FF2B5EF4-FFF2-40B4-BE49-F238E27FC236}">
                <a16:creationId xmlns:a16="http://schemas.microsoft.com/office/drawing/2014/main" id="{9D039075-ABC1-4647-9FC4-336C3B4A6A69}"/>
              </a:ext>
            </a:extLst>
          </p:cNvPr>
          <p:cNvSpPr txBox="1"/>
          <p:nvPr/>
        </p:nvSpPr>
        <p:spPr>
          <a:xfrm>
            <a:off x="4930346" y="5083935"/>
            <a:ext cx="2298357" cy="646331"/>
          </a:xfrm>
          <a:prstGeom prst="rect">
            <a:avLst/>
          </a:prstGeom>
          <a:noFill/>
        </p:spPr>
        <p:txBody>
          <a:bodyPr wrap="square" rtlCol="0">
            <a:spAutoFit/>
          </a:bodyPr>
          <a:lstStyle/>
          <a:p>
            <a:pPr algn="ctr"/>
            <a:r>
              <a:rPr lang="fi-FI" dirty="0" err="1">
                <a:solidFill>
                  <a:schemeClr val="bg1"/>
                </a:solidFill>
              </a:rPr>
              <a:t>Högsta</a:t>
            </a:r>
            <a:r>
              <a:rPr lang="fi-FI" dirty="0">
                <a:solidFill>
                  <a:schemeClr val="bg1"/>
                </a:solidFill>
              </a:rPr>
              <a:t> </a:t>
            </a:r>
            <a:r>
              <a:rPr lang="fi-FI" dirty="0" err="1">
                <a:solidFill>
                  <a:schemeClr val="bg1"/>
                </a:solidFill>
              </a:rPr>
              <a:t>förvaltnings-domstolen</a:t>
            </a:r>
            <a:endParaRPr lang="fi-FI" dirty="0">
              <a:solidFill>
                <a:schemeClr val="bg1"/>
              </a:solidFill>
            </a:endParaRPr>
          </a:p>
        </p:txBody>
      </p:sp>
      <p:sp>
        <p:nvSpPr>
          <p:cNvPr id="17" name="Tekstiruutu 16">
            <a:extLst>
              <a:ext uri="{FF2B5EF4-FFF2-40B4-BE49-F238E27FC236}">
                <a16:creationId xmlns:a16="http://schemas.microsoft.com/office/drawing/2014/main" id="{7B85E7DA-E0D7-44A2-8883-934CDE86DF11}"/>
              </a:ext>
            </a:extLst>
          </p:cNvPr>
          <p:cNvSpPr txBox="1"/>
          <p:nvPr/>
        </p:nvSpPr>
        <p:spPr>
          <a:xfrm>
            <a:off x="8147222" y="2495576"/>
            <a:ext cx="2261288" cy="2154436"/>
          </a:xfrm>
          <a:prstGeom prst="rect">
            <a:avLst/>
          </a:prstGeom>
          <a:noFill/>
        </p:spPr>
        <p:txBody>
          <a:bodyPr wrap="square" rtlCol="0">
            <a:spAutoFit/>
          </a:bodyPr>
          <a:lstStyle/>
          <a:p>
            <a:pPr algn="ctr"/>
            <a:r>
              <a:rPr lang="sv-SE" dirty="0">
                <a:solidFill>
                  <a:schemeClr val="bg1"/>
                </a:solidFill>
              </a:rPr>
              <a:t>Dessutom finns det specialdomstolar</a:t>
            </a:r>
            <a:r>
              <a:rPr lang="fi-FI" dirty="0">
                <a:solidFill>
                  <a:schemeClr val="bg1"/>
                </a:solidFill>
              </a:rPr>
              <a:t>:</a:t>
            </a:r>
          </a:p>
          <a:p>
            <a:pPr algn="ctr"/>
            <a:endParaRPr lang="fi-FI" dirty="0">
              <a:solidFill>
                <a:schemeClr val="bg1"/>
              </a:solidFill>
            </a:endParaRPr>
          </a:p>
          <a:p>
            <a:pPr marL="285750" indent="-285750">
              <a:buFont typeface="Arial" panose="020B0604020202020204" pitchFamily="34" charset="0"/>
              <a:buChar char="•"/>
            </a:pPr>
            <a:r>
              <a:rPr lang="fi-FI" sz="1600" dirty="0" err="1">
                <a:solidFill>
                  <a:schemeClr val="bg1"/>
                </a:solidFill>
              </a:rPr>
              <a:t>Marknadsdomstolen</a:t>
            </a:r>
            <a:endParaRPr lang="fi-FI" sz="1600" dirty="0">
              <a:solidFill>
                <a:schemeClr val="bg1"/>
              </a:solidFill>
            </a:endParaRPr>
          </a:p>
          <a:p>
            <a:pPr marL="285750" indent="-285750">
              <a:buFont typeface="Arial" panose="020B0604020202020204" pitchFamily="34" charset="0"/>
              <a:buChar char="•"/>
            </a:pPr>
            <a:r>
              <a:rPr lang="fi-FI" sz="1600" dirty="0" err="1">
                <a:solidFill>
                  <a:schemeClr val="bg1"/>
                </a:solidFill>
              </a:rPr>
              <a:t>Arbetsdomstolen</a:t>
            </a:r>
            <a:endParaRPr lang="fi-FI" sz="1600" dirty="0">
              <a:solidFill>
                <a:schemeClr val="bg1"/>
              </a:solidFill>
            </a:endParaRPr>
          </a:p>
          <a:p>
            <a:pPr marL="285750" indent="-285750">
              <a:buFont typeface="Arial" panose="020B0604020202020204" pitchFamily="34" charset="0"/>
              <a:buChar char="•"/>
            </a:pPr>
            <a:r>
              <a:rPr lang="fi-FI" sz="1600" dirty="0" err="1">
                <a:solidFill>
                  <a:schemeClr val="bg1"/>
                </a:solidFill>
              </a:rPr>
              <a:t>Försäkrings-domstolen</a:t>
            </a:r>
            <a:endParaRPr lang="fi-FI" sz="1600" dirty="0">
              <a:solidFill>
                <a:schemeClr val="bg1"/>
              </a:solidFill>
            </a:endParaRPr>
          </a:p>
          <a:p>
            <a:pPr marL="285750" indent="-285750">
              <a:buFont typeface="Arial" panose="020B0604020202020204" pitchFamily="34" charset="0"/>
              <a:buChar char="•"/>
            </a:pPr>
            <a:r>
              <a:rPr lang="fi-FI" sz="1600" dirty="0" err="1">
                <a:solidFill>
                  <a:schemeClr val="bg1"/>
                </a:solidFill>
              </a:rPr>
              <a:t>Riksrätten</a:t>
            </a:r>
            <a:endParaRPr lang="fi-FI" sz="1600" dirty="0">
              <a:solidFill>
                <a:schemeClr val="bg1"/>
              </a:solidFill>
            </a:endParaRPr>
          </a:p>
        </p:txBody>
      </p:sp>
    </p:spTree>
    <p:extLst>
      <p:ext uri="{BB962C8B-B14F-4D97-AF65-F5344CB8AC3E}">
        <p14:creationId xmlns:p14="http://schemas.microsoft.com/office/powerpoint/2010/main" val="30786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Brott och straff</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675605" cy="3833091"/>
          </a:xfrm>
        </p:spPr>
        <p:txBody>
          <a:bodyPr>
            <a:normAutofit/>
          </a:bodyPr>
          <a:lstStyle/>
          <a:p>
            <a:pPr>
              <a:lnSpc>
                <a:spcPct val="100000"/>
              </a:lnSpc>
            </a:pPr>
            <a:r>
              <a:rPr lang="sv-SE" sz="2400" dirty="0">
                <a:solidFill>
                  <a:srgbClr val="2D3752"/>
                </a:solidFill>
              </a:rPr>
              <a:t>Polisen − förundersökning</a:t>
            </a:r>
          </a:p>
          <a:p>
            <a:pPr>
              <a:lnSpc>
                <a:spcPct val="100000"/>
              </a:lnSpc>
            </a:pPr>
            <a:r>
              <a:rPr lang="sv-SE" sz="2400" dirty="0">
                <a:solidFill>
                  <a:srgbClr val="2D3752"/>
                </a:solidFill>
              </a:rPr>
              <a:t>Åklagare − åtalsprövning</a:t>
            </a:r>
          </a:p>
          <a:p>
            <a:pPr>
              <a:lnSpc>
                <a:spcPct val="100000"/>
              </a:lnSpc>
            </a:pPr>
            <a:r>
              <a:rPr lang="sv-SE" sz="2400" dirty="0">
                <a:solidFill>
                  <a:srgbClr val="2D3752"/>
                </a:solidFill>
              </a:rPr>
              <a:t>Domstolsbehandling</a:t>
            </a:r>
            <a:endParaRPr lang="fi-FI" sz="2400" dirty="0">
              <a:solidFill>
                <a:srgbClr val="2D3752"/>
              </a:solidFill>
            </a:endParaRPr>
          </a:p>
        </p:txBody>
      </p:sp>
    </p:spTree>
    <p:extLst>
      <p:ext uri="{BB962C8B-B14F-4D97-AF65-F5344CB8AC3E}">
        <p14:creationId xmlns:p14="http://schemas.microsoft.com/office/powerpoint/2010/main" val="60391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Rättegång vid tingsrätten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Brottmål</a:t>
            </a:r>
          </a:p>
          <a:p>
            <a:pPr lvl="1">
              <a:lnSpc>
                <a:spcPct val="100000"/>
              </a:lnSpc>
            </a:pPr>
            <a:r>
              <a:rPr lang="sv-SE" sz="2000" dirty="0">
                <a:solidFill>
                  <a:srgbClr val="2D3752"/>
                </a:solidFill>
              </a:rPr>
              <a:t>Äventyrande av trafiksäkerheten, rattfylleri, misshandel, stöld, bedrägeri, narkotikabrott osv.</a:t>
            </a:r>
            <a:endParaRPr lang="fi-FI" sz="1600" dirty="0">
              <a:solidFill>
                <a:srgbClr val="2D3752"/>
              </a:solidFill>
            </a:endParaRPr>
          </a:p>
        </p:txBody>
      </p:sp>
      <p:sp>
        <p:nvSpPr>
          <p:cNvPr id="7" name="Suorakulmio: Pyöristetyt kulmat 6">
            <a:extLst>
              <a:ext uri="{FF2B5EF4-FFF2-40B4-BE49-F238E27FC236}">
                <a16:creationId xmlns:a16="http://schemas.microsoft.com/office/drawing/2014/main" id="{91F69438-4BB0-4C8E-9F87-71E118131EC3}"/>
              </a:ext>
            </a:extLst>
          </p:cNvPr>
          <p:cNvSpPr/>
          <p:nvPr/>
        </p:nvSpPr>
        <p:spPr>
          <a:xfrm>
            <a:off x="3164990" y="3342501"/>
            <a:ext cx="5862019" cy="2848232"/>
          </a:xfrm>
          <a:prstGeom prst="round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2CD438E0-C6A7-4B11-8EFC-2F24D716086D}"/>
              </a:ext>
            </a:extLst>
          </p:cNvPr>
          <p:cNvSpPr txBox="1"/>
          <p:nvPr/>
        </p:nvSpPr>
        <p:spPr>
          <a:xfrm>
            <a:off x="3504336" y="3608168"/>
            <a:ext cx="5213753" cy="2308324"/>
          </a:xfrm>
          <a:prstGeom prst="rect">
            <a:avLst/>
          </a:prstGeom>
          <a:noFill/>
        </p:spPr>
        <p:txBody>
          <a:bodyPr wrap="square" rtlCol="0">
            <a:spAutoFit/>
          </a:bodyPr>
          <a:lstStyle/>
          <a:p>
            <a:r>
              <a:rPr lang="sv-SE" sz="2400" dirty="0">
                <a:solidFill>
                  <a:schemeClr val="bg1"/>
                </a:solidFill>
              </a:rPr>
              <a:t>Påföljder kan vara t.ex.:</a:t>
            </a:r>
            <a:endParaRPr lang="fi-FI" sz="2000" dirty="0">
              <a:solidFill>
                <a:schemeClr val="bg1"/>
              </a:solidFill>
            </a:endParaRPr>
          </a:p>
          <a:p>
            <a:pPr marL="342900" indent="-342900">
              <a:buFont typeface="Arial" panose="020B0604020202020204" pitchFamily="34" charset="0"/>
              <a:buChar char="•"/>
            </a:pPr>
            <a:r>
              <a:rPr lang="sv-SE" sz="2000" dirty="0">
                <a:solidFill>
                  <a:schemeClr val="bg1"/>
                </a:solidFill>
              </a:rPr>
              <a:t>Böter</a:t>
            </a:r>
          </a:p>
          <a:p>
            <a:pPr marL="342900" indent="-342900">
              <a:buFont typeface="Arial" panose="020B0604020202020204" pitchFamily="34" charset="0"/>
              <a:buChar char="•"/>
            </a:pPr>
            <a:r>
              <a:rPr lang="sv-SE" sz="2000" dirty="0">
                <a:solidFill>
                  <a:schemeClr val="bg1"/>
                </a:solidFill>
              </a:rPr>
              <a:t>Fängelsestraff (villkorligt eller ovillkorligt)</a:t>
            </a:r>
          </a:p>
          <a:p>
            <a:pPr marL="342900" indent="-342900">
              <a:buFont typeface="Arial" panose="020B0604020202020204" pitchFamily="34" charset="0"/>
              <a:buChar char="•"/>
            </a:pPr>
            <a:r>
              <a:rPr lang="sv-SE" sz="2000" dirty="0">
                <a:solidFill>
                  <a:schemeClr val="bg1"/>
                </a:solidFill>
              </a:rPr>
              <a:t>Samhällstjänst</a:t>
            </a:r>
          </a:p>
          <a:p>
            <a:pPr marL="342900" indent="-342900">
              <a:buFont typeface="Arial" panose="020B0604020202020204" pitchFamily="34" charset="0"/>
              <a:buChar char="•"/>
            </a:pPr>
            <a:r>
              <a:rPr lang="sv-SE" sz="2000" dirty="0">
                <a:solidFill>
                  <a:schemeClr val="bg1"/>
                </a:solidFill>
              </a:rPr>
              <a:t>Ungdomsstraff</a:t>
            </a:r>
          </a:p>
          <a:p>
            <a:pPr marL="342900" indent="-342900">
              <a:buFont typeface="Arial" panose="020B0604020202020204" pitchFamily="34" charset="0"/>
              <a:buChar char="•"/>
            </a:pPr>
            <a:r>
              <a:rPr lang="sv-SE" sz="2000" dirty="0">
                <a:solidFill>
                  <a:schemeClr val="bg1"/>
                </a:solidFill>
              </a:rPr>
              <a:t>Skadestånd, skyldigheten att betala motpartens rättegångskostnader</a:t>
            </a:r>
            <a:endParaRPr lang="fi-FI" sz="2000" dirty="0">
              <a:solidFill>
                <a:schemeClr val="bg1"/>
              </a:solidFill>
            </a:endParaRPr>
          </a:p>
        </p:txBody>
      </p:sp>
    </p:spTree>
    <p:extLst>
      <p:ext uri="{BB962C8B-B14F-4D97-AF65-F5344CB8AC3E}">
        <p14:creationId xmlns:p14="http://schemas.microsoft.com/office/powerpoint/2010/main" val="167634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Rättegång vid tingsrätten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1064157"/>
          </a:xfrm>
        </p:spPr>
        <p:txBody>
          <a:bodyPr>
            <a:normAutofit/>
          </a:bodyPr>
          <a:lstStyle/>
          <a:p>
            <a:pPr>
              <a:lnSpc>
                <a:spcPct val="100000"/>
              </a:lnSpc>
            </a:pPr>
            <a:r>
              <a:rPr lang="fi-FI" sz="2400" dirty="0" err="1">
                <a:solidFill>
                  <a:srgbClr val="2D3752"/>
                </a:solidFill>
              </a:rPr>
              <a:t>Tvistemål</a:t>
            </a:r>
            <a:endParaRPr lang="fi-FI" sz="2400" dirty="0">
              <a:solidFill>
                <a:srgbClr val="2D3752"/>
              </a:solidFill>
            </a:endParaRPr>
          </a:p>
          <a:p>
            <a:pPr lvl="1">
              <a:lnSpc>
                <a:spcPct val="100000"/>
              </a:lnSpc>
            </a:pPr>
            <a:r>
              <a:rPr lang="fi-FI" sz="2000" dirty="0" err="1">
                <a:solidFill>
                  <a:srgbClr val="2D3752"/>
                </a:solidFill>
              </a:rPr>
              <a:t>T.ex</a:t>
            </a:r>
            <a:r>
              <a:rPr lang="fi-FI" sz="2000" dirty="0">
                <a:solidFill>
                  <a:srgbClr val="2D3752"/>
                </a:solidFill>
              </a:rPr>
              <a:t>. </a:t>
            </a:r>
            <a:r>
              <a:rPr lang="fi-FI" sz="2000" dirty="0" err="1">
                <a:solidFill>
                  <a:srgbClr val="2D3752"/>
                </a:solidFill>
              </a:rPr>
              <a:t>betalning</a:t>
            </a:r>
            <a:r>
              <a:rPr lang="fi-FI" sz="2000" dirty="0">
                <a:solidFill>
                  <a:srgbClr val="2D3752"/>
                </a:solidFill>
              </a:rPr>
              <a:t> av </a:t>
            </a:r>
            <a:r>
              <a:rPr lang="fi-FI" sz="2000" dirty="0" err="1">
                <a:solidFill>
                  <a:srgbClr val="2D3752"/>
                </a:solidFill>
              </a:rPr>
              <a:t>skuld</a:t>
            </a:r>
            <a:r>
              <a:rPr lang="fi-FI" sz="2000" dirty="0">
                <a:solidFill>
                  <a:srgbClr val="2D3752"/>
                </a:solidFill>
              </a:rPr>
              <a:t>, </a:t>
            </a:r>
            <a:r>
              <a:rPr lang="fi-FI" sz="2000" dirty="0" err="1">
                <a:solidFill>
                  <a:srgbClr val="2D3752"/>
                </a:solidFill>
              </a:rPr>
              <a:t>köp</a:t>
            </a:r>
            <a:r>
              <a:rPr lang="fi-FI" sz="2000" dirty="0">
                <a:solidFill>
                  <a:srgbClr val="2D3752"/>
                </a:solidFill>
              </a:rPr>
              <a:t>, </a:t>
            </a:r>
            <a:r>
              <a:rPr lang="fi-FI" sz="2000" dirty="0" err="1">
                <a:solidFill>
                  <a:srgbClr val="2D3752"/>
                </a:solidFill>
              </a:rPr>
              <a:t>tolkning</a:t>
            </a:r>
            <a:r>
              <a:rPr lang="fi-FI" sz="2000" dirty="0">
                <a:solidFill>
                  <a:srgbClr val="2D3752"/>
                </a:solidFill>
              </a:rPr>
              <a:t> av </a:t>
            </a:r>
            <a:r>
              <a:rPr lang="fi-FI" sz="2000" dirty="0" err="1">
                <a:solidFill>
                  <a:srgbClr val="2D3752"/>
                </a:solidFill>
              </a:rPr>
              <a:t>avtal</a:t>
            </a:r>
            <a:r>
              <a:rPr lang="fi-FI" sz="2000" dirty="0">
                <a:solidFill>
                  <a:srgbClr val="2D3752"/>
                </a:solidFill>
              </a:rPr>
              <a:t> </a:t>
            </a:r>
            <a:r>
              <a:rPr lang="fi-FI" sz="2000" dirty="0" err="1">
                <a:solidFill>
                  <a:srgbClr val="2D3752"/>
                </a:solidFill>
              </a:rPr>
              <a:t>eller</a:t>
            </a:r>
            <a:r>
              <a:rPr lang="fi-FI" sz="2000" dirty="0">
                <a:solidFill>
                  <a:srgbClr val="2D3752"/>
                </a:solidFill>
              </a:rPr>
              <a:t> </a:t>
            </a:r>
            <a:r>
              <a:rPr lang="fi-FI" sz="2000" dirty="0" err="1">
                <a:solidFill>
                  <a:srgbClr val="2D3752"/>
                </a:solidFill>
              </a:rPr>
              <a:t>arvsärende</a:t>
            </a:r>
            <a:r>
              <a:rPr lang="fi-FI" sz="2000" dirty="0">
                <a:solidFill>
                  <a:srgbClr val="2D3752"/>
                </a:solidFill>
              </a:rPr>
              <a:t> </a:t>
            </a:r>
            <a:endParaRPr lang="fi-FI" sz="1200" dirty="0">
              <a:solidFill>
                <a:srgbClr val="2D3752"/>
              </a:solidFill>
            </a:endParaRPr>
          </a:p>
        </p:txBody>
      </p:sp>
      <p:sp>
        <p:nvSpPr>
          <p:cNvPr id="7" name="Sisällön paikkamerkki 2">
            <a:extLst>
              <a:ext uri="{FF2B5EF4-FFF2-40B4-BE49-F238E27FC236}">
                <a16:creationId xmlns:a16="http://schemas.microsoft.com/office/drawing/2014/main" id="{1577668F-22D3-4EBE-BE68-0CA6D496FDFC}"/>
              </a:ext>
            </a:extLst>
          </p:cNvPr>
          <p:cNvSpPr txBox="1">
            <a:spLocks/>
          </p:cNvSpPr>
          <p:nvPr/>
        </p:nvSpPr>
        <p:spPr>
          <a:xfrm>
            <a:off x="838199" y="4866100"/>
            <a:ext cx="10515600" cy="150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v-SE" sz="2400" dirty="0">
                <a:solidFill>
                  <a:srgbClr val="2D3752"/>
                </a:solidFill>
              </a:rPr>
              <a:t>Ansökningsärenden</a:t>
            </a:r>
          </a:p>
          <a:p>
            <a:pPr lvl="1">
              <a:lnSpc>
                <a:spcPct val="100000"/>
              </a:lnSpc>
            </a:pPr>
            <a:r>
              <a:rPr lang="sv-SE" sz="2000" dirty="0">
                <a:solidFill>
                  <a:srgbClr val="2D3752"/>
                </a:solidFill>
              </a:rPr>
              <a:t>T.ex. skilsmässor och ärenden som gäller vårdnad om barn</a:t>
            </a:r>
          </a:p>
          <a:p>
            <a:pPr>
              <a:lnSpc>
                <a:spcPct val="100000"/>
              </a:lnSpc>
            </a:pPr>
            <a:r>
              <a:rPr lang="sv-SE" sz="2400" dirty="0">
                <a:solidFill>
                  <a:srgbClr val="2D3752"/>
                </a:solidFill>
              </a:rPr>
              <a:t>Jämknings roll blir större</a:t>
            </a:r>
            <a:endParaRPr lang="fi-FI" sz="2400" dirty="0">
              <a:solidFill>
                <a:srgbClr val="2D3752"/>
              </a:solidFill>
            </a:endParaRPr>
          </a:p>
        </p:txBody>
      </p:sp>
      <p:sp>
        <p:nvSpPr>
          <p:cNvPr id="8" name="Suorakulmio: Pyöristetyt kulmat 7">
            <a:extLst>
              <a:ext uri="{FF2B5EF4-FFF2-40B4-BE49-F238E27FC236}">
                <a16:creationId xmlns:a16="http://schemas.microsoft.com/office/drawing/2014/main" id="{AC439130-14CB-46B0-A3B1-9FCEC024461E}"/>
              </a:ext>
            </a:extLst>
          </p:cNvPr>
          <p:cNvSpPr/>
          <p:nvPr/>
        </p:nvSpPr>
        <p:spPr>
          <a:xfrm>
            <a:off x="3164990" y="3293073"/>
            <a:ext cx="5862019" cy="1501348"/>
          </a:xfrm>
          <a:prstGeom prst="round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F7EF17D3-A812-4771-A16D-89C8FCFA911C}"/>
              </a:ext>
            </a:extLst>
          </p:cNvPr>
          <p:cNvSpPr txBox="1"/>
          <p:nvPr/>
        </p:nvSpPr>
        <p:spPr>
          <a:xfrm>
            <a:off x="3504336" y="3509312"/>
            <a:ext cx="5213753" cy="1077218"/>
          </a:xfrm>
          <a:prstGeom prst="rect">
            <a:avLst/>
          </a:prstGeom>
          <a:noFill/>
        </p:spPr>
        <p:txBody>
          <a:bodyPr wrap="square" rtlCol="0">
            <a:spAutoFit/>
          </a:bodyPr>
          <a:lstStyle/>
          <a:p>
            <a:r>
              <a:rPr lang="fi-FI" sz="2400" dirty="0" err="1">
                <a:solidFill>
                  <a:schemeClr val="bg1"/>
                </a:solidFill>
              </a:rPr>
              <a:t>Beslut</a:t>
            </a:r>
            <a:r>
              <a:rPr lang="fi-FI" sz="2400" dirty="0">
                <a:solidFill>
                  <a:schemeClr val="bg1"/>
                </a:solidFill>
              </a:rPr>
              <a:t>:</a:t>
            </a:r>
          </a:p>
          <a:p>
            <a:pPr marL="342900" indent="-342900">
              <a:buFont typeface="Arial" panose="020B0604020202020204" pitchFamily="34" charset="0"/>
              <a:buChar char="•"/>
            </a:pPr>
            <a:r>
              <a:rPr lang="sv-SE" sz="2000" dirty="0">
                <a:solidFill>
                  <a:schemeClr val="bg1"/>
                </a:solidFill>
              </a:rPr>
              <a:t>Vilken part som hade rätt i ärendet</a:t>
            </a:r>
          </a:p>
          <a:p>
            <a:pPr marL="342900" indent="-342900">
              <a:buFont typeface="Arial" panose="020B0604020202020204" pitchFamily="34" charset="0"/>
              <a:buChar char="•"/>
            </a:pPr>
            <a:r>
              <a:rPr lang="sv-SE" sz="2000" dirty="0">
                <a:solidFill>
                  <a:schemeClr val="bg1"/>
                </a:solidFill>
              </a:rPr>
              <a:t>Betalningsförpliktelse (t.ex. skadestånd)</a:t>
            </a:r>
            <a:endParaRPr lang="fi-FI" sz="2000" dirty="0">
              <a:solidFill>
                <a:schemeClr val="bg1"/>
              </a:solidFill>
            </a:endParaRPr>
          </a:p>
        </p:txBody>
      </p:sp>
    </p:spTree>
    <p:extLst>
      <p:ext uri="{BB962C8B-B14F-4D97-AF65-F5344CB8AC3E}">
        <p14:creationId xmlns:p14="http://schemas.microsoft.com/office/powerpoint/2010/main" val="269686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Yrken inom rättsvården</a:t>
            </a:r>
            <a:endParaRPr lang="fi-FI" sz="4000" b="1" dirty="0">
              <a:solidFill>
                <a:srgbClr val="2D3752"/>
              </a:solidFill>
              <a:latin typeface="+mn-lt"/>
            </a:endParaRPr>
          </a:p>
        </p:txBody>
      </p:sp>
      <p:sp>
        <p:nvSpPr>
          <p:cNvPr id="20" name="Tekstiruutu 19">
            <a:extLst>
              <a:ext uri="{FF2B5EF4-FFF2-40B4-BE49-F238E27FC236}">
                <a16:creationId xmlns:a16="http://schemas.microsoft.com/office/drawing/2014/main" id="{7C1090FE-94F3-4624-AF68-5BD5CBC48923}"/>
              </a:ext>
            </a:extLst>
          </p:cNvPr>
          <p:cNvSpPr txBox="1"/>
          <p:nvPr/>
        </p:nvSpPr>
        <p:spPr>
          <a:xfrm>
            <a:off x="789912" y="2860448"/>
            <a:ext cx="2008369" cy="646331"/>
          </a:xfrm>
          <a:prstGeom prst="rect">
            <a:avLst/>
          </a:prstGeom>
          <a:noFill/>
        </p:spPr>
        <p:txBody>
          <a:bodyPr wrap="square" rtlCol="0">
            <a:spAutoFit/>
          </a:bodyPr>
          <a:lstStyle/>
          <a:p>
            <a:pPr algn="ctr"/>
            <a:r>
              <a:rPr lang="fi-FI" dirty="0" err="1">
                <a:solidFill>
                  <a:srgbClr val="2D3752"/>
                </a:solidFill>
              </a:rPr>
              <a:t>Offentligt</a:t>
            </a:r>
            <a:r>
              <a:rPr lang="fi-FI" dirty="0">
                <a:solidFill>
                  <a:srgbClr val="2D3752"/>
                </a:solidFill>
              </a:rPr>
              <a:t> </a:t>
            </a:r>
            <a:r>
              <a:rPr lang="fi-FI" dirty="0" err="1">
                <a:solidFill>
                  <a:srgbClr val="2D3752"/>
                </a:solidFill>
              </a:rPr>
              <a:t>rättsbiträde</a:t>
            </a:r>
            <a:endParaRPr lang="fi-FI" dirty="0">
              <a:solidFill>
                <a:srgbClr val="2D3752"/>
              </a:solidFill>
            </a:endParaRPr>
          </a:p>
        </p:txBody>
      </p:sp>
      <p:sp>
        <p:nvSpPr>
          <p:cNvPr id="3" name="Suorakulmio 2">
            <a:extLst>
              <a:ext uri="{FF2B5EF4-FFF2-40B4-BE49-F238E27FC236}">
                <a16:creationId xmlns:a16="http://schemas.microsoft.com/office/drawing/2014/main" id="{6841D66C-33B2-4696-9535-ECA894226FA5}"/>
              </a:ext>
            </a:extLst>
          </p:cNvPr>
          <p:cNvSpPr/>
          <p:nvPr/>
        </p:nvSpPr>
        <p:spPr>
          <a:xfrm flipV="1">
            <a:off x="789912" y="349487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076EEDBB-C691-4B2F-948F-52B7EFEF27E4}"/>
              </a:ext>
            </a:extLst>
          </p:cNvPr>
          <p:cNvSpPr txBox="1"/>
          <p:nvPr/>
        </p:nvSpPr>
        <p:spPr>
          <a:xfrm>
            <a:off x="3264676" y="2555625"/>
            <a:ext cx="2008369" cy="369332"/>
          </a:xfrm>
          <a:prstGeom prst="rect">
            <a:avLst/>
          </a:prstGeom>
          <a:noFill/>
        </p:spPr>
        <p:txBody>
          <a:bodyPr wrap="square" rtlCol="0">
            <a:spAutoFit/>
          </a:bodyPr>
          <a:lstStyle/>
          <a:p>
            <a:pPr algn="ctr"/>
            <a:r>
              <a:rPr lang="fi-FI" dirty="0" err="1">
                <a:solidFill>
                  <a:srgbClr val="2D3752"/>
                </a:solidFill>
              </a:rPr>
              <a:t>Advokat</a:t>
            </a:r>
            <a:endParaRPr lang="fi-FI" dirty="0">
              <a:solidFill>
                <a:srgbClr val="2D3752"/>
              </a:solidFill>
            </a:endParaRPr>
          </a:p>
        </p:txBody>
      </p:sp>
      <p:sp>
        <p:nvSpPr>
          <p:cNvPr id="34" name="Suorakulmio 33">
            <a:extLst>
              <a:ext uri="{FF2B5EF4-FFF2-40B4-BE49-F238E27FC236}">
                <a16:creationId xmlns:a16="http://schemas.microsoft.com/office/drawing/2014/main" id="{F816EC90-4775-4E20-9DAB-66BC4C739129}"/>
              </a:ext>
            </a:extLst>
          </p:cNvPr>
          <p:cNvSpPr/>
          <p:nvPr/>
        </p:nvSpPr>
        <p:spPr>
          <a:xfrm flipV="1">
            <a:off x="3264676" y="292893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a:extLst>
              <a:ext uri="{FF2B5EF4-FFF2-40B4-BE49-F238E27FC236}">
                <a16:creationId xmlns:a16="http://schemas.microsoft.com/office/drawing/2014/main" id="{8B7B93CE-1654-4152-A016-117AA8D3FBDE}"/>
              </a:ext>
            </a:extLst>
          </p:cNvPr>
          <p:cNvSpPr txBox="1"/>
          <p:nvPr/>
        </p:nvSpPr>
        <p:spPr>
          <a:xfrm>
            <a:off x="1551206" y="4055678"/>
            <a:ext cx="2008369" cy="369332"/>
          </a:xfrm>
          <a:prstGeom prst="rect">
            <a:avLst/>
          </a:prstGeom>
          <a:noFill/>
        </p:spPr>
        <p:txBody>
          <a:bodyPr wrap="square" rtlCol="0">
            <a:spAutoFit/>
          </a:bodyPr>
          <a:lstStyle/>
          <a:p>
            <a:pPr algn="ctr"/>
            <a:r>
              <a:rPr lang="fi-FI" dirty="0" err="1">
                <a:solidFill>
                  <a:srgbClr val="2D3752"/>
                </a:solidFill>
              </a:rPr>
              <a:t>Utmätningsman</a:t>
            </a:r>
            <a:endParaRPr lang="fi-FI" dirty="0">
              <a:solidFill>
                <a:srgbClr val="2D3752"/>
              </a:solidFill>
            </a:endParaRPr>
          </a:p>
        </p:txBody>
      </p:sp>
      <p:sp>
        <p:nvSpPr>
          <p:cNvPr id="48" name="Suorakulmio 47">
            <a:extLst>
              <a:ext uri="{FF2B5EF4-FFF2-40B4-BE49-F238E27FC236}">
                <a16:creationId xmlns:a16="http://schemas.microsoft.com/office/drawing/2014/main" id="{CC87873C-C595-4EB8-94B0-83CA2C67E0E6}"/>
              </a:ext>
            </a:extLst>
          </p:cNvPr>
          <p:cNvSpPr/>
          <p:nvPr/>
        </p:nvSpPr>
        <p:spPr>
          <a:xfrm flipV="1">
            <a:off x="1551206" y="442898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kstiruutu 48">
            <a:extLst>
              <a:ext uri="{FF2B5EF4-FFF2-40B4-BE49-F238E27FC236}">
                <a16:creationId xmlns:a16="http://schemas.microsoft.com/office/drawing/2014/main" id="{FDB10394-2E99-4DB5-BAA1-7AB9D829AB33}"/>
              </a:ext>
            </a:extLst>
          </p:cNvPr>
          <p:cNvSpPr txBox="1"/>
          <p:nvPr/>
        </p:nvSpPr>
        <p:spPr>
          <a:xfrm>
            <a:off x="2260491" y="5186399"/>
            <a:ext cx="2008369" cy="369332"/>
          </a:xfrm>
          <a:prstGeom prst="rect">
            <a:avLst/>
          </a:prstGeom>
          <a:noFill/>
        </p:spPr>
        <p:txBody>
          <a:bodyPr wrap="square" rtlCol="0">
            <a:spAutoFit/>
          </a:bodyPr>
          <a:lstStyle/>
          <a:p>
            <a:pPr algn="ctr"/>
            <a:r>
              <a:rPr lang="fi-FI" dirty="0" err="1">
                <a:solidFill>
                  <a:srgbClr val="2D3752"/>
                </a:solidFill>
              </a:rPr>
              <a:t>Utredare</a:t>
            </a:r>
            <a:endParaRPr lang="fi-FI" dirty="0">
              <a:solidFill>
                <a:srgbClr val="2D3752"/>
              </a:solidFill>
            </a:endParaRPr>
          </a:p>
        </p:txBody>
      </p:sp>
      <p:sp>
        <p:nvSpPr>
          <p:cNvPr id="50" name="Suorakulmio 49">
            <a:extLst>
              <a:ext uri="{FF2B5EF4-FFF2-40B4-BE49-F238E27FC236}">
                <a16:creationId xmlns:a16="http://schemas.microsoft.com/office/drawing/2014/main" id="{4E5E04F5-0FA8-4BDC-9586-B7C4C4733334}"/>
              </a:ext>
            </a:extLst>
          </p:cNvPr>
          <p:cNvSpPr/>
          <p:nvPr/>
        </p:nvSpPr>
        <p:spPr>
          <a:xfrm flipV="1">
            <a:off x="2260491" y="555970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Tekstiruutu 50">
            <a:extLst>
              <a:ext uri="{FF2B5EF4-FFF2-40B4-BE49-F238E27FC236}">
                <a16:creationId xmlns:a16="http://schemas.microsoft.com/office/drawing/2014/main" id="{7FB1E6F3-06D4-44B2-AFD6-BD56E85CC29B}"/>
              </a:ext>
            </a:extLst>
          </p:cNvPr>
          <p:cNvSpPr txBox="1"/>
          <p:nvPr/>
        </p:nvSpPr>
        <p:spPr>
          <a:xfrm>
            <a:off x="6370341" y="2350028"/>
            <a:ext cx="2008369" cy="369332"/>
          </a:xfrm>
          <a:prstGeom prst="rect">
            <a:avLst/>
          </a:prstGeom>
          <a:noFill/>
        </p:spPr>
        <p:txBody>
          <a:bodyPr wrap="square" rtlCol="0">
            <a:spAutoFit/>
          </a:bodyPr>
          <a:lstStyle/>
          <a:p>
            <a:pPr algn="ctr"/>
            <a:r>
              <a:rPr lang="fi-FI" dirty="0" err="1">
                <a:solidFill>
                  <a:srgbClr val="2D3752"/>
                </a:solidFill>
              </a:rPr>
              <a:t>Domare</a:t>
            </a:r>
            <a:endParaRPr lang="fi-FI" dirty="0">
              <a:solidFill>
                <a:srgbClr val="2D3752"/>
              </a:solidFill>
            </a:endParaRPr>
          </a:p>
        </p:txBody>
      </p:sp>
      <p:sp>
        <p:nvSpPr>
          <p:cNvPr id="52" name="Suorakulmio 51">
            <a:extLst>
              <a:ext uri="{FF2B5EF4-FFF2-40B4-BE49-F238E27FC236}">
                <a16:creationId xmlns:a16="http://schemas.microsoft.com/office/drawing/2014/main" id="{DD1DED97-E5F7-4FBC-890A-92579788B44A}"/>
              </a:ext>
            </a:extLst>
          </p:cNvPr>
          <p:cNvSpPr/>
          <p:nvPr/>
        </p:nvSpPr>
        <p:spPr>
          <a:xfrm flipV="1">
            <a:off x="6370341" y="272333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Tekstiruutu 52">
            <a:extLst>
              <a:ext uri="{FF2B5EF4-FFF2-40B4-BE49-F238E27FC236}">
                <a16:creationId xmlns:a16="http://schemas.microsoft.com/office/drawing/2014/main" id="{9ED88CAF-39DE-4BCF-A429-9CD1DA0A2AAD}"/>
              </a:ext>
            </a:extLst>
          </p:cNvPr>
          <p:cNvSpPr txBox="1"/>
          <p:nvPr/>
        </p:nvSpPr>
        <p:spPr>
          <a:xfrm>
            <a:off x="9345431" y="3059668"/>
            <a:ext cx="2008369" cy="369332"/>
          </a:xfrm>
          <a:prstGeom prst="rect">
            <a:avLst/>
          </a:prstGeom>
          <a:noFill/>
        </p:spPr>
        <p:txBody>
          <a:bodyPr wrap="square" rtlCol="0">
            <a:spAutoFit/>
          </a:bodyPr>
          <a:lstStyle/>
          <a:p>
            <a:pPr algn="ctr"/>
            <a:r>
              <a:rPr lang="fi-FI" dirty="0" err="1">
                <a:solidFill>
                  <a:srgbClr val="2D3752"/>
                </a:solidFill>
              </a:rPr>
              <a:t>Tingssekreterare</a:t>
            </a:r>
            <a:endParaRPr lang="fi-FI" dirty="0">
              <a:solidFill>
                <a:srgbClr val="2D3752"/>
              </a:solidFill>
            </a:endParaRPr>
          </a:p>
        </p:txBody>
      </p:sp>
      <p:sp>
        <p:nvSpPr>
          <p:cNvPr id="54" name="Suorakulmio 53">
            <a:extLst>
              <a:ext uri="{FF2B5EF4-FFF2-40B4-BE49-F238E27FC236}">
                <a16:creationId xmlns:a16="http://schemas.microsoft.com/office/drawing/2014/main" id="{C4478AAB-DB64-431C-8088-DA192CC9AB37}"/>
              </a:ext>
            </a:extLst>
          </p:cNvPr>
          <p:cNvSpPr/>
          <p:nvPr/>
        </p:nvSpPr>
        <p:spPr>
          <a:xfrm flipV="1">
            <a:off x="9345431" y="343297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kstiruutu 56">
            <a:extLst>
              <a:ext uri="{FF2B5EF4-FFF2-40B4-BE49-F238E27FC236}">
                <a16:creationId xmlns:a16="http://schemas.microsoft.com/office/drawing/2014/main" id="{E6A2BB49-74FB-45C0-9B2C-622DF401AC08}"/>
              </a:ext>
            </a:extLst>
          </p:cNvPr>
          <p:cNvSpPr txBox="1"/>
          <p:nvPr/>
        </p:nvSpPr>
        <p:spPr>
          <a:xfrm>
            <a:off x="8207348" y="5371065"/>
            <a:ext cx="2008369" cy="369332"/>
          </a:xfrm>
          <a:prstGeom prst="rect">
            <a:avLst/>
          </a:prstGeom>
          <a:noFill/>
        </p:spPr>
        <p:txBody>
          <a:bodyPr wrap="square" rtlCol="0">
            <a:spAutoFit/>
          </a:bodyPr>
          <a:lstStyle/>
          <a:p>
            <a:pPr algn="ctr"/>
            <a:r>
              <a:rPr lang="fi-FI" dirty="0" err="1">
                <a:solidFill>
                  <a:srgbClr val="2D3752"/>
                </a:solidFill>
              </a:rPr>
              <a:t>Tjänsteman</a:t>
            </a:r>
            <a:endParaRPr lang="fi-FI" dirty="0">
              <a:solidFill>
                <a:srgbClr val="2D3752"/>
              </a:solidFill>
            </a:endParaRPr>
          </a:p>
        </p:txBody>
      </p:sp>
      <p:sp>
        <p:nvSpPr>
          <p:cNvPr id="58" name="Suorakulmio 57">
            <a:extLst>
              <a:ext uri="{FF2B5EF4-FFF2-40B4-BE49-F238E27FC236}">
                <a16:creationId xmlns:a16="http://schemas.microsoft.com/office/drawing/2014/main" id="{A557314F-C731-4D7C-B008-EF4427783F2F}"/>
              </a:ext>
            </a:extLst>
          </p:cNvPr>
          <p:cNvSpPr/>
          <p:nvPr/>
        </p:nvSpPr>
        <p:spPr>
          <a:xfrm flipV="1">
            <a:off x="8207348" y="574437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kstiruutu 58">
            <a:extLst>
              <a:ext uri="{FF2B5EF4-FFF2-40B4-BE49-F238E27FC236}">
                <a16:creationId xmlns:a16="http://schemas.microsoft.com/office/drawing/2014/main" id="{07656554-390B-45B1-B6A5-C0D06C9A984A}"/>
              </a:ext>
            </a:extLst>
          </p:cNvPr>
          <p:cNvSpPr txBox="1"/>
          <p:nvPr/>
        </p:nvSpPr>
        <p:spPr>
          <a:xfrm>
            <a:off x="4794458" y="5687348"/>
            <a:ext cx="2008369" cy="369332"/>
          </a:xfrm>
          <a:prstGeom prst="rect">
            <a:avLst/>
          </a:prstGeom>
          <a:noFill/>
        </p:spPr>
        <p:txBody>
          <a:bodyPr wrap="square" rtlCol="0">
            <a:spAutoFit/>
          </a:bodyPr>
          <a:lstStyle/>
          <a:p>
            <a:pPr algn="ctr"/>
            <a:r>
              <a:rPr lang="fi-FI" dirty="0" err="1">
                <a:solidFill>
                  <a:srgbClr val="2D3752"/>
                </a:solidFill>
              </a:rPr>
              <a:t>Notarie</a:t>
            </a:r>
            <a:endParaRPr lang="fi-FI" dirty="0">
              <a:solidFill>
                <a:srgbClr val="2D3752"/>
              </a:solidFill>
            </a:endParaRPr>
          </a:p>
        </p:txBody>
      </p:sp>
      <p:sp>
        <p:nvSpPr>
          <p:cNvPr id="60" name="Suorakulmio 59">
            <a:extLst>
              <a:ext uri="{FF2B5EF4-FFF2-40B4-BE49-F238E27FC236}">
                <a16:creationId xmlns:a16="http://schemas.microsoft.com/office/drawing/2014/main" id="{FAFC84F5-D7E3-4E88-BB88-08D9447D9AA8}"/>
              </a:ext>
            </a:extLst>
          </p:cNvPr>
          <p:cNvSpPr/>
          <p:nvPr/>
        </p:nvSpPr>
        <p:spPr>
          <a:xfrm flipV="1">
            <a:off x="4794458" y="606065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kstiruutu 62">
            <a:extLst>
              <a:ext uri="{FF2B5EF4-FFF2-40B4-BE49-F238E27FC236}">
                <a16:creationId xmlns:a16="http://schemas.microsoft.com/office/drawing/2014/main" id="{5E5A9856-A8A1-4208-9E82-9190C8C7CFAD}"/>
              </a:ext>
            </a:extLst>
          </p:cNvPr>
          <p:cNvSpPr txBox="1"/>
          <p:nvPr/>
        </p:nvSpPr>
        <p:spPr>
          <a:xfrm>
            <a:off x="4014891" y="3702462"/>
            <a:ext cx="2008369" cy="369332"/>
          </a:xfrm>
          <a:prstGeom prst="rect">
            <a:avLst/>
          </a:prstGeom>
          <a:noFill/>
        </p:spPr>
        <p:txBody>
          <a:bodyPr wrap="square" rtlCol="0">
            <a:spAutoFit/>
          </a:bodyPr>
          <a:lstStyle/>
          <a:p>
            <a:pPr algn="ctr"/>
            <a:r>
              <a:rPr lang="fi-FI" dirty="0" err="1">
                <a:solidFill>
                  <a:srgbClr val="2D3752"/>
                </a:solidFill>
              </a:rPr>
              <a:t>Åklagare</a:t>
            </a:r>
            <a:endParaRPr lang="fi-FI" dirty="0">
              <a:solidFill>
                <a:srgbClr val="2D3752"/>
              </a:solidFill>
            </a:endParaRPr>
          </a:p>
        </p:txBody>
      </p:sp>
      <p:sp>
        <p:nvSpPr>
          <p:cNvPr id="64" name="Suorakulmio 63">
            <a:extLst>
              <a:ext uri="{FF2B5EF4-FFF2-40B4-BE49-F238E27FC236}">
                <a16:creationId xmlns:a16="http://schemas.microsoft.com/office/drawing/2014/main" id="{DBF5385E-98B8-41AD-87D5-39B0F2068B8B}"/>
              </a:ext>
            </a:extLst>
          </p:cNvPr>
          <p:cNvSpPr/>
          <p:nvPr/>
        </p:nvSpPr>
        <p:spPr>
          <a:xfrm flipV="1">
            <a:off x="4014891" y="4075768"/>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90A7C353-DF59-43C4-8AD2-F9F988AAF854}"/>
              </a:ext>
            </a:extLst>
          </p:cNvPr>
          <p:cNvSpPr txBox="1"/>
          <p:nvPr/>
        </p:nvSpPr>
        <p:spPr>
          <a:xfrm>
            <a:off x="8989973" y="4215367"/>
            <a:ext cx="2008369" cy="369332"/>
          </a:xfrm>
          <a:prstGeom prst="rect">
            <a:avLst/>
          </a:prstGeom>
          <a:noFill/>
        </p:spPr>
        <p:txBody>
          <a:bodyPr wrap="square" rtlCol="0">
            <a:spAutoFit/>
          </a:bodyPr>
          <a:lstStyle/>
          <a:p>
            <a:pPr algn="ctr"/>
            <a:r>
              <a:rPr lang="fi-FI" dirty="0" err="1">
                <a:solidFill>
                  <a:srgbClr val="2D3752"/>
                </a:solidFill>
              </a:rPr>
              <a:t>Företagsjurist</a:t>
            </a:r>
            <a:endParaRPr lang="fi-FI" dirty="0">
              <a:solidFill>
                <a:srgbClr val="2D3752"/>
              </a:solidFill>
            </a:endParaRPr>
          </a:p>
        </p:txBody>
      </p:sp>
      <p:sp>
        <p:nvSpPr>
          <p:cNvPr id="66" name="Suorakulmio 65">
            <a:extLst>
              <a:ext uri="{FF2B5EF4-FFF2-40B4-BE49-F238E27FC236}">
                <a16:creationId xmlns:a16="http://schemas.microsoft.com/office/drawing/2014/main" id="{D289C9F0-8AC7-4088-B8AF-76D6C00461ED}"/>
              </a:ext>
            </a:extLst>
          </p:cNvPr>
          <p:cNvSpPr/>
          <p:nvPr/>
        </p:nvSpPr>
        <p:spPr>
          <a:xfrm flipV="1">
            <a:off x="8989973" y="458867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kstiruutu 68">
            <a:extLst>
              <a:ext uri="{FF2B5EF4-FFF2-40B4-BE49-F238E27FC236}">
                <a16:creationId xmlns:a16="http://schemas.microsoft.com/office/drawing/2014/main" id="{4A9A159F-6715-40B2-85B3-1ACC20C2892C}"/>
              </a:ext>
            </a:extLst>
          </p:cNvPr>
          <p:cNvSpPr txBox="1"/>
          <p:nvPr/>
        </p:nvSpPr>
        <p:spPr>
          <a:xfrm>
            <a:off x="5474391" y="4718986"/>
            <a:ext cx="2008369" cy="369332"/>
          </a:xfrm>
          <a:prstGeom prst="rect">
            <a:avLst/>
          </a:prstGeom>
          <a:noFill/>
        </p:spPr>
        <p:txBody>
          <a:bodyPr wrap="square" rtlCol="0">
            <a:spAutoFit/>
          </a:bodyPr>
          <a:lstStyle/>
          <a:p>
            <a:pPr algn="ctr"/>
            <a:r>
              <a:rPr lang="fi-FI" dirty="0" err="1">
                <a:solidFill>
                  <a:srgbClr val="2D3752"/>
                </a:solidFill>
              </a:rPr>
              <a:t>Lagberedare</a:t>
            </a:r>
            <a:endParaRPr lang="fi-FI" dirty="0">
              <a:solidFill>
                <a:srgbClr val="2D3752"/>
              </a:solidFill>
            </a:endParaRPr>
          </a:p>
        </p:txBody>
      </p:sp>
      <p:sp>
        <p:nvSpPr>
          <p:cNvPr id="70" name="Suorakulmio 69">
            <a:extLst>
              <a:ext uri="{FF2B5EF4-FFF2-40B4-BE49-F238E27FC236}">
                <a16:creationId xmlns:a16="http://schemas.microsoft.com/office/drawing/2014/main" id="{C74C81AE-D312-42CB-BB24-239A21067D6E}"/>
              </a:ext>
            </a:extLst>
          </p:cNvPr>
          <p:cNvSpPr/>
          <p:nvPr/>
        </p:nvSpPr>
        <p:spPr>
          <a:xfrm flipV="1">
            <a:off x="5474391" y="5092292"/>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kstiruutu 70">
            <a:extLst>
              <a:ext uri="{FF2B5EF4-FFF2-40B4-BE49-F238E27FC236}">
                <a16:creationId xmlns:a16="http://schemas.microsoft.com/office/drawing/2014/main" id="{126E4927-DDBC-4043-A5F9-933033E06FFD}"/>
              </a:ext>
            </a:extLst>
          </p:cNvPr>
          <p:cNvSpPr txBox="1"/>
          <p:nvPr/>
        </p:nvSpPr>
        <p:spPr>
          <a:xfrm>
            <a:off x="6605119" y="3611677"/>
            <a:ext cx="2008369" cy="369332"/>
          </a:xfrm>
          <a:prstGeom prst="rect">
            <a:avLst/>
          </a:prstGeom>
          <a:noFill/>
        </p:spPr>
        <p:txBody>
          <a:bodyPr wrap="square" rtlCol="0">
            <a:spAutoFit/>
          </a:bodyPr>
          <a:lstStyle/>
          <a:p>
            <a:pPr algn="ctr"/>
            <a:r>
              <a:rPr lang="fi-FI" dirty="0" err="1">
                <a:solidFill>
                  <a:srgbClr val="2D3752"/>
                </a:solidFill>
              </a:rPr>
              <a:t>Polis</a:t>
            </a:r>
            <a:endParaRPr lang="fi-FI" dirty="0">
              <a:solidFill>
                <a:srgbClr val="2D3752"/>
              </a:solidFill>
            </a:endParaRPr>
          </a:p>
        </p:txBody>
      </p:sp>
      <p:sp>
        <p:nvSpPr>
          <p:cNvPr id="72" name="Suorakulmio 71">
            <a:extLst>
              <a:ext uri="{FF2B5EF4-FFF2-40B4-BE49-F238E27FC236}">
                <a16:creationId xmlns:a16="http://schemas.microsoft.com/office/drawing/2014/main" id="{B95DC818-2BE1-44B5-B2D5-6E21AFD9ACC1}"/>
              </a:ext>
            </a:extLst>
          </p:cNvPr>
          <p:cNvSpPr/>
          <p:nvPr/>
        </p:nvSpPr>
        <p:spPr>
          <a:xfrm flipV="1">
            <a:off x="6605119" y="398498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125031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14166</TotalTime>
  <Words>1878</Words>
  <Application>Microsoft Office PowerPoint</Application>
  <PresentationFormat>Laajakuva</PresentationFormat>
  <Paragraphs>250</Paragraphs>
  <Slides>22</Slides>
  <Notes>19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Calibri Light</vt:lpstr>
      <vt:lpstr>Office-teema</vt:lpstr>
      <vt:lpstr>Rättsfostran till gymnasier Finlands rättssystem </vt:lpstr>
      <vt:lpstr>Lagar och förordningar</vt:lpstr>
      <vt:lpstr>Ansvaret för att följa lag 1/2</vt:lpstr>
      <vt:lpstr>Ansvaret för att följa lag 2/2</vt:lpstr>
      <vt:lpstr>Domstolarna</vt:lpstr>
      <vt:lpstr>Brott och straff</vt:lpstr>
      <vt:lpstr>Rättegång vid tingsrätten 1/2</vt:lpstr>
      <vt:lpstr>Rättegång vid tingsrätten 2/2</vt:lpstr>
      <vt:lpstr>Yrken inom rättsvården</vt:lpstr>
      <vt:lpstr>Advokat som biträde</vt:lpstr>
      <vt:lpstr>Att ingå avtal</vt:lpstr>
      <vt:lpstr>Vilka olika avtal finns det?</vt:lpstr>
      <vt:lpstr>Element av ett avtal</vt:lpstr>
      <vt:lpstr>Exempel 1: Att handla på en nätbutik</vt:lpstr>
      <vt:lpstr>Var noggrann när du handlar på nätet!</vt:lpstr>
      <vt:lpstr>Exempel 2: Att handla på en butik</vt:lpstr>
      <vt:lpstr>Att handla på en butik</vt:lpstr>
      <vt:lpstr>Exempel 3: Första sommarjobbet</vt:lpstr>
      <vt:lpstr>Tips för arbetsavtal</vt:lpstr>
      <vt:lpstr>Allmänna anvisningar för att ingå avtal</vt:lpstr>
      <vt:lpstr>www.asianajajaliitto.ﬁ www.advokatforbundet.ﬁ  Twitter: @asianajajat Facebook: @asianajajat LinkedIn: Suomen Asianajaliitto Instagram: @asianajajat youtube.com/asianajajat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Samuli Knuutila</dc:creator>
  <cp:lastModifiedBy>Heidi Enne Hyvönen (SAL)</cp:lastModifiedBy>
  <cp:revision>201</cp:revision>
  <dcterms:created xsi:type="dcterms:W3CDTF">2019-05-24T12:16:15Z</dcterms:created>
  <dcterms:modified xsi:type="dcterms:W3CDTF">2024-10-21T13:18:26Z</dcterms:modified>
</cp:coreProperties>
</file>