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298" r:id="rId3"/>
    <p:sldId id="330" r:id="rId4"/>
    <p:sldId id="331" r:id="rId5"/>
    <p:sldId id="337" r:id="rId6"/>
    <p:sldId id="334" r:id="rId7"/>
    <p:sldId id="347" r:id="rId8"/>
    <p:sldId id="348" r:id="rId9"/>
    <p:sldId id="339" r:id="rId10"/>
    <p:sldId id="340" r:id="rId11"/>
    <p:sldId id="316" r:id="rId12"/>
    <p:sldId id="341" r:id="rId13"/>
    <p:sldId id="342" r:id="rId14"/>
    <p:sldId id="343" r:id="rId15"/>
    <p:sldId id="344" r:id="rId16"/>
    <p:sldId id="345" r:id="rId17"/>
    <p:sldId id="346" r:id="rId18"/>
    <p:sldId id="322" r:id="rId19"/>
    <p:sldId id="326"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52"/>
    <a:srgbClr val="7D8396"/>
    <a:srgbClr val="7A9F00"/>
    <a:srgbClr val="A5C251"/>
    <a:srgbClr val="A366B7"/>
    <a:srgbClr val="003366"/>
    <a:srgbClr val="B78BC8"/>
    <a:srgbClr val="73A2C4"/>
    <a:srgbClr val="E07F8F"/>
    <a:srgbClr val="E2A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78947" autoAdjust="0"/>
  </p:normalViewPr>
  <p:slideViewPr>
    <p:cSldViewPr snapToGrid="0">
      <p:cViewPr varScale="1">
        <p:scale>
          <a:sx n="64" d="100"/>
          <a:sy n="64" d="100"/>
        </p:scale>
        <p:origin x="2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0A4F-C302-4F22-85ED-220998A46505}" type="datetimeFigureOut">
              <a:rPr lang="fi-FI" smtClean="0"/>
              <a:t>21.10.2024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0C6F2-29C7-46C5-8628-318E26A810E6}" type="slidenum">
              <a:rPr lang="fi-FI" smtClean="0"/>
              <a:t>‹#›</a:t>
            </a:fld>
            <a:endParaRPr lang="fi-FI"/>
          </a:p>
        </p:txBody>
      </p:sp>
    </p:spTree>
    <p:extLst>
      <p:ext uri="{BB962C8B-B14F-4D97-AF65-F5344CB8AC3E}">
        <p14:creationId xmlns:p14="http://schemas.microsoft.com/office/powerpoint/2010/main" val="362015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err="1"/>
              <a:t>Anvisningar</a:t>
            </a:r>
            <a:r>
              <a:rPr lang="fi-FI" b="1" dirty="0"/>
              <a:t> för </a:t>
            </a:r>
            <a:r>
              <a:rPr lang="fi-FI" b="1" dirty="0" err="1"/>
              <a:t>föreläsaren</a:t>
            </a:r>
            <a:endParaRPr lang="fi-FI" b="1" dirty="0"/>
          </a:p>
          <a:p>
            <a:endParaRPr lang="sv-FI" b="1" dirty="0"/>
          </a:p>
          <a:p>
            <a:pPr marL="171450" indent="-171450">
              <a:buFont typeface="Arial" panose="020B0604020202020204" pitchFamily="34" charset="0"/>
              <a:buChar char="•"/>
            </a:pPr>
            <a:r>
              <a:rPr lang="fi-FI" dirty="0" err="1"/>
              <a:t>Berätta</a:t>
            </a:r>
            <a:r>
              <a:rPr lang="fi-FI" dirty="0"/>
              <a:t> </a:t>
            </a:r>
            <a:r>
              <a:rPr lang="fi-FI" dirty="0" err="1"/>
              <a:t>att</a:t>
            </a:r>
            <a:r>
              <a:rPr lang="fi-FI" dirty="0"/>
              <a:t> </a:t>
            </a:r>
            <a:r>
              <a:rPr lang="fi-FI" dirty="0" err="1"/>
              <a:t>under</a:t>
            </a:r>
            <a:r>
              <a:rPr lang="fi-FI" dirty="0"/>
              <a:t> </a:t>
            </a:r>
            <a:r>
              <a:rPr lang="fi-FI" dirty="0" err="1"/>
              <a:t>följande</a:t>
            </a:r>
            <a:r>
              <a:rPr lang="fi-FI" dirty="0"/>
              <a:t> 45 </a:t>
            </a:r>
            <a:r>
              <a:rPr lang="fi-FI" dirty="0" err="1"/>
              <a:t>minuter</a:t>
            </a:r>
            <a:r>
              <a:rPr lang="fi-FI" dirty="0"/>
              <a:t> </a:t>
            </a:r>
            <a:r>
              <a:rPr lang="fi-FI" dirty="0" err="1"/>
              <a:t>syftet</a:t>
            </a:r>
            <a:r>
              <a:rPr lang="fi-FI" dirty="0"/>
              <a:t> </a:t>
            </a:r>
            <a:r>
              <a:rPr lang="fi-FI" dirty="0" err="1"/>
              <a:t>är</a:t>
            </a:r>
            <a:r>
              <a:rPr lang="fi-FI" dirty="0"/>
              <a:t> </a:t>
            </a:r>
            <a:r>
              <a:rPr lang="fi-FI" dirty="0" err="1"/>
              <a:t>att</a:t>
            </a:r>
            <a:r>
              <a:rPr lang="fi-FI" dirty="0"/>
              <a:t> </a:t>
            </a:r>
            <a:r>
              <a:rPr lang="fi-FI" dirty="0" err="1"/>
              <a:t>göra</a:t>
            </a:r>
            <a:r>
              <a:rPr lang="fi-FI" dirty="0"/>
              <a:t> en </a:t>
            </a:r>
            <a:r>
              <a:rPr lang="fi-FI" dirty="0" err="1"/>
              <a:t>översikt</a:t>
            </a:r>
            <a:r>
              <a:rPr lang="fi-FI" dirty="0"/>
              <a:t> av </a:t>
            </a:r>
            <a:r>
              <a:rPr lang="fi-FI" dirty="0" err="1"/>
              <a:t>Finlands</a:t>
            </a:r>
            <a:r>
              <a:rPr lang="fi-FI" dirty="0"/>
              <a:t> </a:t>
            </a:r>
            <a:r>
              <a:rPr lang="fi-FI" dirty="0" err="1"/>
              <a:t>rättssystem</a:t>
            </a:r>
            <a:r>
              <a:rPr lang="fi-FI" dirty="0"/>
              <a:t> </a:t>
            </a:r>
            <a:r>
              <a:rPr lang="fi-FI" dirty="0" err="1"/>
              <a:t>och</a:t>
            </a:r>
            <a:r>
              <a:rPr lang="fi-FI" dirty="0"/>
              <a:t> </a:t>
            </a:r>
            <a:r>
              <a:rPr lang="fi-FI" dirty="0" err="1"/>
              <a:t>efter</a:t>
            </a:r>
            <a:r>
              <a:rPr lang="fi-FI" dirty="0"/>
              <a:t> </a:t>
            </a:r>
            <a:r>
              <a:rPr lang="fi-FI" dirty="0" err="1"/>
              <a:t>det</a:t>
            </a:r>
            <a:r>
              <a:rPr lang="fi-FI" dirty="0"/>
              <a:t> </a:t>
            </a:r>
            <a:r>
              <a:rPr lang="fi-FI" dirty="0" err="1"/>
              <a:t>att</a:t>
            </a:r>
            <a:r>
              <a:rPr lang="fi-FI" dirty="0"/>
              <a:t> </a:t>
            </a:r>
            <a:r>
              <a:rPr lang="fi-FI" dirty="0" err="1"/>
              <a:t>diskutera</a:t>
            </a:r>
            <a:r>
              <a:rPr lang="fi-FI" dirty="0"/>
              <a:t> </a:t>
            </a:r>
            <a:r>
              <a:rPr lang="fi-FI" dirty="0" err="1"/>
              <a:t>vad</a:t>
            </a:r>
            <a:r>
              <a:rPr lang="fi-FI" dirty="0"/>
              <a:t> </a:t>
            </a:r>
            <a:r>
              <a:rPr lang="fi-FI" dirty="0" err="1"/>
              <a:t>som</a:t>
            </a:r>
            <a:r>
              <a:rPr lang="fi-FI" dirty="0"/>
              <a:t> </a:t>
            </a:r>
            <a:r>
              <a:rPr lang="fi-FI" dirty="0" err="1"/>
              <a:t>är</a:t>
            </a:r>
            <a:r>
              <a:rPr lang="fi-FI" dirty="0"/>
              <a:t> </a:t>
            </a:r>
            <a:r>
              <a:rPr lang="fi-FI" dirty="0" err="1"/>
              <a:t>klokt</a:t>
            </a:r>
            <a:r>
              <a:rPr lang="fi-FI" dirty="0"/>
              <a:t> </a:t>
            </a:r>
            <a:r>
              <a:rPr lang="fi-FI" dirty="0" err="1"/>
              <a:t>nätbeteende</a:t>
            </a:r>
            <a:r>
              <a:rPr lang="fi-FI" dirty="0"/>
              <a:t>.</a:t>
            </a:r>
          </a:p>
        </p:txBody>
      </p:sp>
      <p:sp>
        <p:nvSpPr>
          <p:cNvPr id="4" name="Dian numeron paikkamerkki 3"/>
          <p:cNvSpPr>
            <a:spLocks noGrp="1"/>
          </p:cNvSpPr>
          <p:nvPr>
            <p:ph type="sldNum" sz="quarter" idx="5"/>
          </p:nvPr>
        </p:nvSpPr>
        <p:spPr/>
        <p:txBody>
          <a:bodyPr/>
          <a:lstStyle/>
          <a:p>
            <a:fld id="{A6F0C6F2-29C7-46C5-8628-318E26A810E6}" type="slidenum">
              <a:rPr lang="fi-FI" smtClean="0"/>
              <a:t>1</a:t>
            </a:fld>
            <a:endParaRPr lang="fi-FI"/>
          </a:p>
        </p:txBody>
      </p:sp>
    </p:spTree>
    <p:extLst>
      <p:ext uri="{BB962C8B-B14F-4D97-AF65-F5344CB8AC3E}">
        <p14:creationId xmlns:p14="http://schemas.microsoft.com/office/powerpoint/2010/main" val="109696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Antalet alla jurister i Finland är omkring 20 000, dvs. omkring 10 procent av dem är advokater.</a:t>
            </a:r>
          </a:p>
          <a:p>
            <a:endParaRPr lang="sv-SE" dirty="0"/>
          </a:p>
          <a:p>
            <a:r>
              <a:rPr lang="sv-SE" dirty="0"/>
              <a:t>Advokaters verksamhet övervakas av tillsynsnämnden.</a:t>
            </a:r>
          </a:p>
        </p:txBody>
      </p:sp>
      <p:sp>
        <p:nvSpPr>
          <p:cNvPr id="4" name="Dian numeron paikkamerkki 3"/>
          <p:cNvSpPr>
            <a:spLocks noGrp="1"/>
          </p:cNvSpPr>
          <p:nvPr>
            <p:ph type="sldNum" sz="quarter" idx="5"/>
          </p:nvPr>
        </p:nvSpPr>
        <p:spPr/>
        <p:txBody>
          <a:bodyPr/>
          <a:lstStyle/>
          <a:p>
            <a:fld id="{A6F0C6F2-29C7-46C5-8628-318E26A810E6}" type="slidenum">
              <a:rPr lang="fi-FI" smtClean="0"/>
              <a:t>10</a:t>
            </a:fld>
            <a:endParaRPr lang="fi-FI"/>
          </a:p>
        </p:txBody>
      </p:sp>
    </p:spTree>
    <p:extLst>
      <p:ext uri="{BB962C8B-B14F-4D97-AF65-F5344CB8AC3E}">
        <p14:creationId xmlns:p14="http://schemas.microsoft.com/office/powerpoint/2010/main" val="309079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12</a:t>
            </a:fld>
            <a:endParaRPr lang="fi-FI"/>
          </a:p>
        </p:txBody>
      </p:sp>
    </p:spTree>
    <p:extLst>
      <p:ext uri="{BB962C8B-B14F-4D97-AF65-F5344CB8AC3E}">
        <p14:creationId xmlns:p14="http://schemas.microsoft.com/office/powerpoint/2010/main" val="234885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Dataintrång: Den som genom att göra bruk av en användaridentifikation som han eller hon inte har rätt till eller genom att annars bryta säkerhetsarrangemang obehörigen tränger in i ett informationssystem.</a:t>
            </a:r>
          </a:p>
        </p:txBody>
      </p:sp>
      <p:sp>
        <p:nvSpPr>
          <p:cNvPr id="4" name="Dian numeron paikkamerkki 3"/>
          <p:cNvSpPr>
            <a:spLocks noGrp="1"/>
          </p:cNvSpPr>
          <p:nvPr>
            <p:ph type="sldNum" sz="quarter" idx="5"/>
          </p:nvPr>
        </p:nvSpPr>
        <p:spPr/>
        <p:txBody>
          <a:bodyPr/>
          <a:lstStyle/>
          <a:p>
            <a:fld id="{A6F0C6F2-29C7-46C5-8628-318E26A810E6}" type="slidenum">
              <a:rPr lang="fi-FI" smtClean="0"/>
              <a:t>13</a:t>
            </a:fld>
            <a:endParaRPr lang="fi-FI"/>
          </a:p>
        </p:txBody>
      </p:sp>
    </p:spTree>
    <p:extLst>
      <p:ext uri="{BB962C8B-B14F-4D97-AF65-F5344CB8AC3E}">
        <p14:creationId xmlns:p14="http://schemas.microsoft.com/office/powerpoint/2010/main" val="318381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14</a:t>
            </a:fld>
            <a:endParaRPr lang="fi-FI"/>
          </a:p>
        </p:txBody>
      </p:sp>
    </p:spTree>
    <p:extLst>
      <p:ext uri="{BB962C8B-B14F-4D97-AF65-F5344CB8AC3E}">
        <p14:creationId xmlns:p14="http://schemas.microsoft.com/office/powerpoint/2010/main" val="32491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Falskt alarm: Den som beträffande bl.a. en bomb eller en storolycka gör en grundlös anmälan, som är ägnad att utlösa räddnings- eller säkerhetsåtgärder eller väcka panik. </a:t>
            </a:r>
          </a:p>
          <a:p>
            <a:endParaRPr lang="sv-SE" dirty="0"/>
          </a:p>
          <a:p>
            <a:r>
              <a:rPr lang="sv-SE" dirty="0"/>
              <a:t>Förberedelse till grovt brott mot liv eller hälsa: mord, dråp, dråp under förmildrande omständigheter eller grov misshandel: </a:t>
            </a:r>
          </a:p>
          <a:p>
            <a:pPr marL="228600" indent="-228600">
              <a:buAutoNum type="arabicPeriod"/>
            </a:pPr>
            <a:r>
              <a:rPr lang="sv-SE" dirty="0"/>
              <a:t>den som innehar ett skjut- eller </a:t>
            </a:r>
            <a:r>
              <a:rPr lang="sv-SE" dirty="0" err="1"/>
              <a:t>eggvapen</a:t>
            </a:r>
            <a:r>
              <a:rPr lang="sv-SE" dirty="0"/>
              <a:t> osv. </a:t>
            </a:r>
          </a:p>
          <a:p>
            <a:pPr marL="228600" indent="-228600">
              <a:buAutoNum type="arabicPeriod"/>
            </a:pPr>
            <a:r>
              <a:rPr lang="sv-SE" dirty="0"/>
              <a:t>den som kommer överens med någon annan om att begå ett brott eller gör upp en detaljerad plan för att begå brottet ELLER </a:t>
            </a:r>
          </a:p>
          <a:p>
            <a:pPr marL="228600" indent="-228600">
              <a:buAutoNum type="arabicPeriod"/>
            </a:pPr>
            <a:r>
              <a:rPr lang="sv-SE" dirty="0"/>
              <a:t>den som lejer eller befaller någon annan att begå eller på annat sätt anstiftar ett brott eller lovar eller erbjuder sig att begå brottet. </a:t>
            </a:r>
          </a:p>
          <a:p>
            <a:pPr marL="0" indent="0">
              <a:buNone/>
            </a:pPr>
            <a:endParaRPr lang="sv-SE" dirty="0"/>
          </a:p>
          <a:p>
            <a:pPr marL="0" indent="0">
              <a:buNone/>
            </a:pPr>
            <a:r>
              <a:rPr lang="sv-SE" dirty="0"/>
              <a:t>Max. 4 års fängelsestraff. Om faran för att brottet skulle fullbordas var obetydlig av andra än tillfälliga orsaker ELLER om personen frivilligt avstod från förberedelsen till brottet -&gt; inget brott.</a:t>
            </a:r>
          </a:p>
        </p:txBody>
      </p:sp>
      <p:sp>
        <p:nvSpPr>
          <p:cNvPr id="4" name="Dian numeron paikkamerkki 3"/>
          <p:cNvSpPr>
            <a:spLocks noGrp="1"/>
          </p:cNvSpPr>
          <p:nvPr>
            <p:ph type="sldNum" sz="quarter" idx="5"/>
          </p:nvPr>
        </p:nvSpPr>
        <p:spPr/>
        <p:txBody>
          <a:bodyPr/>
          <a:lstStyle/>
          <a:p>
            <a:fld id="{A6F0C6F2-29C7-46C5-8628-318E26A810E6}" type="slidenum">
              <a:rPr lang="fi-FI" smtClean="0"/>
              <a:t>15</a:t>
            </a:fld>
            <a:endParaRPr lang="fi-FI"/>
          </a:p>
        </p:txBody>
      </p:sp>
    </p:spTree>
    <p:extLst>
      <p:ext uri="{BB962C8B-B14F-4D97-AF65-F5344CB8AC3E}">
        <p14:creationId xmlns:p14="http://schemas.microsoft.com/office/powerpoint/2010/main" val="321853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16</a:t>
            </a:fld>
            <a:endParaRPr lang="fi-FI"/>
          </a:p>
        </p:txBody>
      </p:sp>
    </p:spTree>
    <p:extLst>
      <p:ext uri="{BB962C8B-B14F-4D97-AF65-F5344CB8AC3E}">
        <p14:creationId xmlns:p14="http://schemas.microsoft.com/office/powerpoint/2010/main" val="3717428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17</a:t>
            </a:fld>
            <a:endParaRPr lang="fi-FI"/>
          </a:p>
        </p:txBody>
      </p:sp>
    </p:spTree>
    <p:extLst>
      <p:ext uri="{BB962C8B-B14F-4D97-AF65-F5344CB8AC3E}">
        <p14:creationId xmlns:p14="http://schemas.microsoft.com/office/powerpoint/2010/main" val="14622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Rättssystemet grundar sig på de lagar och förordningar som definierar de regler som följs i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Största delen av lagförslagen kommer till riksdagen i form av  propositioner från regeringen. Ett ministerium har berett propositionen före dess överlämning. Riksdagen antingen godkänner, förkastar eller ändrar propositionen. Vid beslutsfattandet tillämpas enkel majoritet, dvs. lagen antas om över hälften av de riksdagsledamöterna som röstar </a:t>
            </a:r>
            <a:r>
              <a:rPr lang="sv-SE" dirty="0" err="1"/>
              <a:t>röstar</a:t>
            </a:r>
            <a:r>
              <a:rPr lang="sv-SE" dirty="0"/>
              <a:t> för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Medborgarna kan påverka lagstiftningen inte bara genom att rösta i val utan också genom att lämna in medborgarinitiativ till riksdagen med ett tillräckligt antal underskrifter. Medborgarinitiativet tas upp till behandling vid riksdagen om minst 50 000 personer stöder initiativet inom loppet av sex månader. Initiativen läggs fram på webbplatsen medborgarinitiativ.fi.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uppdaterade lagstiftningen finns på nätet i justitieministeriets databank </a:t>
            </a:r>
            <a:r>
              <a:rPr lang="sv-SE" dirty="0" err="1"/>
              <a:t>Finlex</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Varför behöver vi lagar? Exempelsvar: Lagar och förordningar reglerar samhället; de är samhällets gemensamma regler om hur myndigheter, företag och medborgare borde agera och vad följer av överträdelser.</a:t>
            </a:r>
          </a:p>
        </p:txBody>
      </p:sp>
      <p:sp>
        <p:nvSpPr>
          <p:cNvPr id="4" name="Dian numeron paikkamerkki 3"/>
          <p:cNvSpPr>
            <a:spLocks noGrp="1"/>
          </p:cNvSpPr>
          <p:nvPr>
            <p:ph type="sldNum" sz="quarter" idx="5"/>
          </p:nvPr>
        </p:nvSpPr>
        <p:spPr/>
        <p:txBody>
          <a:bodyPr/>
          <a:lstStyle/>
          <a:p>
            <a:fld id="{A6F0C6F2-29C7-46C5-8628-318E26A810E6}" type="slidenum">
              <a:rPr lang="fi-FI" smtClean="0"/>
              <a:t>2</a:t>
            </a:fld>
            <a:endParaRPr lang="fi-FI"/>
          </a:p>
        </p:txBody>
      </p:sp>
    </p:spTree>
    <p:extLst>
      <p:ext uri="{BB962C8B-B14F-4D97-AF65-F5344CB8AC3E}">
        <p14:creationId xmlns:p14="http://schemas.microsoft.com/office/powerpoint/2010/main" val="21340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Alla </a:t>
            </a:r>
            <a:r>
              <a:rPr lang="fi-FI" b="1" dirty="0" err="1"/>
              <a:t>är</a:t>
            </a:r>
            <a:r>
              <a:rPr lang="fi-FI" b="1" dirty="0"/>
              <a:t> </a:t>
            </a:r>
            <a:r>
              <a:rPr lang="fi-FI" b="1" dirty="0" err="1"/>
              <a:t>skyldiga</a:t>
            </a:r>
            <a:r>
              <a:rPr lang="fi-FI" b="1" dirty="0"/>
              <a:t> </a:t>
            </a:r>
            <a:r>
              <a:rPr lang="fi-FI" b="1" dirty="0" err="1"/>
              <a:t>att</a:t>
            </a:r>
            <a:r>
              <a:rPr lang="fi-FI" b="1" dirty="0"/>
              <a:t> </a:t>
            </a:r>
            <a:r>
              <a:rPr lang="fi-FI" b="1" dirty="0" err="1"/>
              <a:t>följa</a:t>
            </a:r>
            <a:r>
              <a:rPr lang="fi-FI" b="1" dirty="0"/>
              <a:t> lag</a:t>
            </a:r>
            <a:endParaRPr lang="sv-FI" b="1" dirty="0"/>
          </a:p>
        </p:txBody>
      </p:sp>
      <p:sp>
        <p:nvSpPr>
          <p:cNvPr id="4" name="Dian numeron paikkamerkki 3"/>
          <p:cNvSpPr>
            <a:spLocks noGrp="1"/>
          </p:cNvSpPr>
          <p:nvPr>
            <p:ph type="sldNum" sz="quarter" idx="5"/>
          </p:nvPr>
        </p:nvSpPr>
        <p:spPr/>
        <p:txBody>
          <a:bodyPr/>
          <a:lstStyle/>
          <a:p>
            <a:fld id="{A6F0C6F2-29C7-46C5-8628-318E26A810E6}" type="slidenum">
              <a:rPr lang="fi-FI" smtClean="0"/>
              <a:t>3</a:t>
            </a:fld>
            <a:endParaRPr lang="fi-FI"/>
          </a:p>
        </p:txBody>
      </p:sp>
    </p:spTree>
    <p:extLst>
      <p:ext uri="{BB962C8B-B14F-4D97-AF65-F5344CB8AC3E}">
        <p14:creationId xmlns:p14="http://schemas.microsoft.com/office/powerpoint/2010/main" val="36810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4</a:t>
            </a:fld>
            <a:endParaRPr lang="fi-FI"/>
          </a:p>
        </p:txBody>
      </p:sp>
    </p:spTree>
    <p:extLst>
      <p:ext uri="{BB962C8B-B14F-4D97-AF65-F5344CB8AC3E}">
        <p14:creationId xmlns:p14="http://schemas.microsoft.com/office/powerpoint/2010/main" val="1034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b="1" dirty="0"/>
              <a:t>Lag tillämpas i domstolar.</a:t>
            </a:r>
          </a:p>
          <a:p>
            <a:endParaRPr lang="sv-SE" dirty="0"/>
          </a:p>
          <a:p>
            <a:r>
              <a:rPr lang="sv-SE" dirty="0"/>
              <a:t>Antalet tingsrätter är 20. </a:t>
            </a:r>
          </a:p>
          <a:p>
            <a:endParaRPr lang="sv-SE" dirty="0"/>
          </a:p>
          <a:p>
            <a:r>
              <a:rPr lang="sv-SE" dirty="0"/>
              <a:t>Tingsrätterna behandlar brottmål, tvistemål och ansökningsärenden. </a:t>
            </a:r>
          </a:p>
          <a:p>
            <a:endParaRPr lang="sv-SE" dirty="0"/>
          </a:p>
          <a:p>
            <a:r>
              <a:rPr lang="sv-SE" dirty="0"/>
              <a:t>Tingsrättens beslut kan överklagas hos hovrätten. För alla tvistemål och ansökningsärenden och för vissa brottmål krävs tillstånd för fortsatt behandling som beviljas av hovrätten. </a:t>
            </a:r>
          </a:p>
          <a:p>
            <a:endParaRPr lang="sv-SE" dirty="0"/>
          </a:p>
          <a:p>
            <a:r>
              <a:rPr lang="sv-SE" dirty="0"/>
              <a:t>Ändring i hovrättens beslut kan i sin tur sökas i högsta domstolen om denna beviljar besvärsrätt. Högsta domstolen är en </a:t>
            </a:r>
            <a:r>
              <a:rPr lang="sv-SE" dirty="0" err="1"/>
              <a:t>prejudikatdomstol</a:t>
            </a:r>
            <a:r>
              <a:rPr lang="sv-SE" dirty="0"/>
              <a:t>. </a:t>
            </a:r>
          </a:p>
          <a:p>
            <a:endParaRPr lang="sv-SE" dirty="0"/>
          </a:p>
          <a:p>
            <a:r>
              <a:rPr lang="sv-SE" dirty="0"/>
              <a:t>Prejudikat utfärdas i ärenden där lagen inte ger något entydigt svar. Genom prejudikat skapar man rättsnormer för kommande motsvarande rättstvister och strävar efter att säkerställa att domstolar runtom i landet tolkar lagen på samma sätt.</a:t>
            </a:r>
          </a:p>
          <a:p>
            <a:endParaRPr lang="sv-SE" dirty="0"/>
          </a:p>
          <a:p>
            <a:r>
              <a:rPr lang="sv-SE" dirty="0"/>
              <a:t>Förvaltningsdomstolarna behandlar överklaganden över olika myndigheters beslut. bl.a. skatteärenden, kommunalärenden, byggnads- och miljöärenden, social- och miljöärenden samt uppehållstillståndsärenden. Förvaltningsdomstolens beslut överklagas hos högsta förvaltningsdomstolen. </a:t>
            </a:r>
          </a:p>
          <a:p>
            <a:endParaRPr lang="sv-SE" dirty="0"/>
          </a:p>
          <a:p>
            <a:r>
              <a:rPr lang="sv-SE" dirty="0"/>
              <a:t>Specialdomstolarna är marknadsdomstolen, arbetsdomstolen, försäkringsdomstolen och riksrätten.</a:t>
            </a:r>
          </a:p>
        </p:txBody>
      </p:sp>
      <p:sp>
        <p:nvSpPr>
          <p:cNvPr id="4" name="Dian numeron paikkamerkki 3"/>
          <p:cNvSpPr>
            <a:spLocks noGrp="1"/>
          </p:cNvSpPr>
          <p:nvPr>
            <p:ph type="sldNum" sz="quarter" idx="5"/>
          </p:nvPr>
        </p:nvSpPr>
        <p:spPr/>
        <p:txBody>
          <a:bodyPr/>
          <a:lstStyle/>
          <a:p>
            <a:fld id="{A6F0C6F2-29C7-46C5-8628-318E26A810E6}" type="slidenum">
              <a:rPr lang="fi-FI" smtClean="0"/>
              <a:t>5</a:t>
            </a:fld>
            <a:endParaRPr lang="fi-FI"/>
          </a:p>
        </p:txBody>
      </p:sp>
    </p:spTree>
    <p:extLst>
      <p:ext uri="{BB962C8B-B14F-4D97-AF65-F5344CB8AC3E}">
        <p14:creationId xmlns:p14="http://schemas.microsoft.com/office/powerpoint/2010/main" val="22937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sv-SE" dirty="0"/>
              <a:t>Vem som helst kan göra brottsanmälan. </a:t>
            </a:r>
          </a:p>
          <a:p>
            <a:pPr fontAlgn="base"/>
            <a:endParaRPr lang="sv-SE" dirty="0"/>
          </a:p>
          <a:p>
            <a:pPr fontAlgn="base"/>
            <a:r>
              <a:rPr lang="sv-SE" dirty="0"/>
              <a:t>Om polisen misstänker att ett brott har skett påbörjar polisen sin förundersökning av brottet. Polisen på brottsplatsen sköter förundersökningen.</a:t>
            </a:r>
          </a:p>
          <a:p>
            <a:pPr fontAlgn="base"/>
            <a:endParaRPr lang="sv-SE" dirty="0"/>
          </a:p>
          <a:p>
            <a:pPr fontAlgn="base"/>
            <a:r>
              <a:rPr lang="sv-SE" dirty="0"/>
              <a:t>Polisen har som uppgift att anmäla åklagaren om brottmål som polisen ska undersöka. Åklagaren avgör därefter om ärendet förs vidare till behandling i domstol. </a:t>
            </a:r>
          </a:p>
          <a:p>
            <a:pPr fontAlgn="base"/>
            <a:endParaRPr lang="sv-SE" dirty="0"/>
          </a:p>
          <a:p>
            <a:r>
              <a:rPr lang="sv-SE" dirty="0"/>
              <a:t>De lagenliga straff som domstolen utfärdar i brottmål kan vara till exempel böter eller fängelsestraff.</a:t>
            </a:r>
          </a:p>
        </p:txBody>
      </p:sp>
      <p:sp>
        <p:nvSpPr>
          <p:cNvPr id="4" name="Dian numeron paikkamerkki 3"/>
          <p:cNvSpPr>
            <a:spLocks noGrp="1"/>
          </p:cNvSpPr>
          <p:nvPr>
            <p:ph type="sldNum" sz="quarter" idx="5"/>
          </p:nvPr>
        </p:nvSpPr>
        <p:spPr/>
        <p:txBody>
          <a:bodyPr/>
          <a:lstStyle/>
          <a:p>
            <a:fld id="{A6F0C6F2-29C7-46C5-8628-318E26A810E6}" type="slidenum">
              <a:rPr lang="fi-FI" smtClean="0"/>
              <a:t>6</a:t>
            </a:fld>
            <a:endParaRPr lang="fi-FI"/>
          </a:p>
        </p:txBody>
      </p:sp>
    </p:spTree>
    <p:extLst>
      <p:ext uri="{BB962C8B-B14F-4D97-AF65-F5344CB8AC3E}">
        <p14:creationId xmlns:p14="http://schemas.microsoft.com/office/powerpoint/2010/main" val="21781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altLang="fi-FI" b="1" dirty="0"/>
              <a:t>Om behandlingen:</a:t>
            </a:r>
          </a:p>
          <a:p>
            <a:r>
              <a:rPr lang="sv-SE" altLang="fi-FI" dirty="0"/>
              <a:t>Ärenden avgörs antingen av en domare ensam eller i mer omfattande brottmål tillsammans med lekmannaledamöter som är nämndemän. </a:t>
            </a:r>
          </a:p>
          <a:p>
            <a:endParaRPr lang="sv-SE" altLang="fi-FI" dirty="0"/>
          </a:p>
          <a:p>
            <a:pPr fontAlgn="base"/>
            <a:r>
              <a:rPr lang="sv-SE" sz="1200" b="0" i="0" kern="1200" dirty="0">
                <a:solidFill>
                  <a:schemeClr val="tx1"/>
                </a:solidFill>
                <a:effectLst/>
                <a:latin typeface="+mn-lt"/>
              </a:rPr>
              <a:t>Ärenden behandlas antingen i sammanträde eller i kansliförfarande då avgörandet görs endast på basis av handlingar. I rätten hörs också vittnen och eventuella experter. Rätten kan avgöra ett ärende genast muntligt eller senare skriftligt.</a:t>
            </a:r>
          </a:p>
          <a:p>
            <a:pPr fontAlgn="base"/>
            <a:endParaRPr lang="sv-SE"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Parterna i ett brottmål är förutom åklagaren också den åtalade och offret, dvs. målsäganden. Då åklagaren har gjort en stämningsansökan och lämnat in den till rätten börjar rätten att behandla brottmålet.</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b="1" dirty="0"/>
              <a:t>Om påföljderna:</a:t>
            </a:r>
          </a:p>
          <a:p>
            <a:r>
              <a:rPr lang="sv-SE" dirty="0"/>
              <a:t>Ungdomsstraff: för 15–17-åriga, en påföljd på 4 månader–1 år som innehåller övervakning, social aktivitet och inskolning till arbetslivet. </a:t>
            </a:r>
          </a:p>
          <a:p>
            <a:endParaRPr lang="sv-SE" dirty="0"/>
          </a:p>
          <a:p>
            <a:r>
              <a:rPr lang="sv-SE" dirty="0"/>
              <a:t>Skadeståndsansvaret och ansvaret för rättegångskostnader stiger lätt till flera tusen euro. </a:t>
            </a:r>
          </a:p>
        </p:txBody>
      </p:sp>
      <p:sp>
        <p:nvSpPr>
          <p:cNvPr id="4" name="Dian numeron paikkamerkki 3"/>
          <p:cNvSpPr>
            <a:spLocks noGrp="1"/>
          </p:cNvSpPr>
          <p:nvPr>
            <p:ph type="sldNum" sz="quarter" idx="5"/>
          </p:nvPr>
        </p:nvSpPr>
        <p:spPr/>
        <p:txBody>
          <a:bodyPr/>
          <a:lstStyle/>
          <a:p>
            <a:fld id="{A6F0C6F2-29C7-46C5-8628-318E26A810E6}" type="slidenum">
              <a:rPr lang="fi-FI" smtClean="0"/>
              <a:t>7</a:t>
            </a:fld>
            <a:endParaRPr lang="fi-FI"/>
          </a:p>
        </p:txBody>
      </p:sp>
    </p:spTree>
    <p:extLst>
      <p:ext uri="{BB962C8B-B14F-4D97-AF65-F5344CB8AC3E}">
        <p14:creationId xmlns:p14="http://schemas.microsoft.com/office/powerpoint/2010/main" val="6451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err="1">
                <a:solidFill>
                  <a:schemeClr val="tx1"/>
                </a:solidFill>
                <a:effectLst/>
                <a:latin typeface="+mn-lt"/>
              </a:rPr>
              <a:t>Vid</a:t>
            </a:r>
            <a:r>
              <a:rPr lang="fi-FI" sz="1200" b="0" i="0" kern="1200" dirty="0">
                <a:solidFill>
                  <a:schemeClr val="tx1"/>
                </a:solidFill>
                <a:effectLst/>
                <a:latin typeface="+mn-lt"/>
              </a:rPr>
              <a:t> </a:t>
            </a:r>
            <a:r>
              <a:rPr lang="fi-FI" sz="1200" b="0" i="0" kern="1200" dirty="0" err="1">
                <a:solidFill>
                  <a:schemeClr val="tx1"/>
                </a:solidFill>
                <a:effectLst/>
                <a:latin typeface="+mn-lt"/>
              </a:rPr>
              <a:t>tvistemål</a:t>
            </a:r>
            <a:r>
              <a:rPr lang="fi-FI" sz="1200" b="0" i="0" kern="1200" dirty="0">
                <a:solidFill>
                  <a:schemeClr val="tx1"/>
                </a:solidFill>
                <a:effectLst/>
                <a:latin typeface="+mn-lt"/>
              </a:rPr>
              <a:t> </a:t>
            </a:r>
            <a:r>
              <a:rPr lang="fi-FI" sz="1200" b="0" i="0" kern="1200" dirty="0" err="1">
                <a:solidFill>
                  <a:schemeClr val="tx1"/>
                </a:solidFill>
                <a:effectLst/>
                <a:latin typeface="+mn-lt"/>
              </a:rPr>
              <a:t>heter</a:t>
            </a:r>
            <a:r>
              <a:rPr lang="fi-FI" sz="1200" b="0" i="0" kern="1200" dirty="0">
                <a:solidFill>
                  <a:schemeClr val="tx1"/>
                </a:solidFill>
                <a:effectLst/>
                <a:latin typeface="+mn-lt"/>
              </a:rPr>
              <a:t> </a:t>
            </a:r>
            <a:r>
              <a:rPr lang="fi-FI" sz="1200" b="0" i="0" kern="1200" dirty="0" err="1">
                <a:solidFill>
                  <a:schemeClr val="tx1"/>
                </a:solidFill>
                <a:effectLst/>
                <a:latin typeface="+mn-lt"/>
              </a:rPr>
              <a:t>parterna</a:t>
            </a:r>
            <a:r>
              <a:rPr lang="fi-FI" sz="1200" b="0" i="0" kern="1200" dirty="0">
                <a:solidFill>
                  <a:schemeClr val="tx1"/>
                </a:solidFill>
                <a:effectLst/>
                <a:latin typeface="+mn-lt"/>
              </a:rPr>
              <a:t> </a:t>
            </a:r>
            <a:r>
              <a:rPr lang="fi-FI" sz="1200" b="0" i="0" kern="1200" dirty="0" err="1">
                <a:solidFill>
                  <a:schemeClr val="tx1"/>
                </a:solidFill>
                <a:effectLst/>
                <a:latin typeface="+mn-lt"/>
              </a:rPr>
              <a:t>kärande</a:t>
            </a:r>
            <a:r>
              <a:rPr lang="fi-FI" sz="1200" b="0" i="0" kern="1200" dirty="0">
                <a:solidFill>
                  <a:schemeClr val="tx1"/>
                </a:solidFill>
                <a:effectLst/>
                <a:latin typeface="+mn-lt"/>
              </a:rPr>
              <a:t> </a:t>
            </a:r>
            <a:r>
              <a:rPr lang="fi-FI" sz="1200" b="0" i="0" kern="1200" dirty="0" err="1">
                <a:solidFill>
                  <a:schemeClr val="tx1"/>
                </a:solidFill>
                <a:effectLst/>
                <a:latin typeface="+mn-lt"/>
              </a:rPr>
              <a:t>och</a:t>
            </a:r>
            <a:r>
              <a:rPr lang="fi-FI" sz="1200" b="0" i="0" kern="1200" dirty="0">
                <a:solidFill>
                  <a:schemeClr val="tx1"/>
                </a:solidFill>
                <a:effectLst/>
                <a:latin typeface="+mn-lt"/>
              </a:rPr>
              <a:t> </a:t>
            </a:r>
            <a:r>
              <a:rPr lang="fi-FI" sz="1200" b="0" i="0" kern="1200" dirty="0" err="1">
                <a:solidFill>
                  <a:schemeClr val="tx1"/>
                </a:solidFill>
                <a:effectLst/>
                <a:latin typeface="+mn-lt"/>
              </a:rPr>
              <a:t>svarande</a:t>
            </a:r>
            <a:r>
              <a:rPr lang="fi-FI" sz="1200" b="0" i="0" kern="1200" dirty="0">
                <a:solidFill>
                  <a:schemeClr val="tx1"/>
                </a:solidFill>
                <a:effectLst/>
                <a:latin typeface="+mn-lt"/>
              </a:rPr>
              <a:t>. </a:t>
            </a:r>
          </a:p>
          <a:p>
            <a:pPr fontAlgn="base"/>
            <a:endParaRPr lang="sv-FI" sz="1200" b="0" i="0" kern="1200" dirty="0">
              <a:solidFill>
                <a:schemeClr val="tx1"/>
              </a:solidFill>
              <a:effectLst/>
              <a:latin typeface="+mn-lt"/>
              <a:ea typeface="+mn-ea"/>
              <a:cs typeface="+mn-cs"/>
            </a:endParaRPr>
          </a:p>
          <a:p>
            <a:pPr fontAlgn="base"/>
            <a:r>
              <a:rPr lang="fi-FI" sz="1200" b="0" i="0" kern="1200" dirty="0" err="1">
                <a:solidFill>
                  <a:schemeClr val="tx1"/>
                </a:solidFill>
                <a:effectLst/>
                <a:latin typeface="+mn-lt"/>
              </a:rPr>
              <a:t>Från</a:t>
            </a:r>
            <a:r>
              <a:rPr lang="fi-FI" sz="1200" b="0" i="0" kern="1200" dirty="0">
                <a:solidFill>
                  <a:schemeClr val="tx1"/>
                </a:solidFill>
                <a:effectLst/>
                <a:latin typeface="+mn-lt"/>
              </a:rPr>
              <a:t> </a:t>
            </a:r>
            <a:r>
              <a:rPr lang="fi-FI" sz="1200" b="0" i="0" kern="1200" dirty="0" err="1">
                <a:solidFill>
                  <a:schemeClr val="tx1"/>
                </a:solidFill>
                <a:effectLst/>
                <a:latin typeface="+mn-lt"/>
              </a:rPr>
              <a:t>parternas</a:t>
            </a:r>
            <a:r>
              <a:rPr lang="fi-FI" sz="1200" b="0" i="0" kern="1200" dirty="0">
                <a:solidFill>
                  <a:schemeClr val="tx1"/>
                </a:solidFill>
                <a:effectLst/>
                <a:latin typeface="+mn-lt"/>
              </a:rPr>
              <a:t> </a:t>
            </a:r>
            <a:r>
              <a:rPr lang="fi-FI" sz="1200" b="0" i="0" kern="1200" dirty="0" err="1">
                <a:solidFill>
                  <a:schemeClr val="tx1"/>
                </a:solidFill>
                <a:effectLst/>
                <a:latin typeface="+mn-lt"/>
              </a:rPr>
              <a:t>synpunkt</a:t>
            </a:r>
            <a:r>
              <a:rPr lang="fi-FI" sz="1200" b="0" i="0" kern="1200" dirty="0">
                <a:solidFill>
                  <a:schemeClr val="tx1"/>
                </a:solidFill>
                <a:effectLst/>
                <a:latin typeface="+mn-lt"/>
              </a:rPr>
              <a:t> </a:t>
            </a:r>
            <a:r>
              <a:rPr lang="fi-FI" sz="1200" b="0" i="0" kern="1200" dirty="0" err="1">
                <a:solidFill>
                  <a:schemeClr val="tx1"/>
                </a:solidFill>
                <a:effectLst/>
                <a:latin typeface="+mn-lt"/>
              </a:rPr>
              <a:t>är</a:t>
            </a:r>
            <a:r>
              <a:rPr lang="fi-FI" sz="1200" b="0" i="0" kern="1200" dirty="0">
                <a:solidFill>
                  <a:schemeClr val="tx1"/>
                </a:solidFill>
                <a:effectLst/>
                <a:latin typeface="+mn-lt"/>
              </a:rPr>
              <a:t> </a:t>
            </a:r>
            <a:r>
              <a:rPr lang="fi-FI" sz="1200" b="0" i="0" kern="1200" dirty="0" err="1">
                <a:solidFill>
                  <a:schemeClr val="tx1"/>
                </a:solidFill>
                <a:effectLst/>
                <a:latin typeface="+mn-lt"/>
              </a:rPr>
              <a:t>det</a:t>
            </a:r>
            <a:r>
              <a:rPr lang="fi-FI" sz="1200" b="0" i="0" kern="1200" dirty="0">
                <a:solidFill>
                  <a:schemeClr val="tx1"/>
                </a:solidFill>
                <a:effectLst/>
                <a:latin typeface="+mn-lt"/>
              </a:rPr>
              <a:t> </a:t>
            </a:r>
            <a:r>
              <a:rPr lang="fi-FI" sz="1200" b="0" i="0" kern="1200" dirty="0" err="1">
                <a:solidFill>
                  <a:schemeClr val="tx1"/>
                </a:solidFill>
                <a:effectLst/>
                <a:latin typeface="+mn-lt"/>
              </a:rPr>
              <a:t>ofta</a:t>
            </a:r>
            <a:r>
              <a:rPr lang="fi-FI" sz="1200" b="0" i="0" kern="1200" dirty="0">
                <a:solidFill>
                  <a:schemeClr val="tx1"/>
                </a:solidFill>
                <a:effectLst/>
                <a:latin typeface="+mn-lt"/>
              </a:rPr>
              <a:t> </a:t>
            </a:r>
            <a:r>
              <a:rPr lang="fi-FI" sz="1200" b="0" i="0" kern="1200" dirty="0" err="1">
                <a:solidFill>
                  <a:schemeClr val="tx1"/>
                </a:solidFill>
                <a:effectLst/>
                <a:latin typeface="+mn-lt"/>
              </a:rPr>
              <a:t>bättre</a:t>
            </a:r>
            <a:r>
              <a:rPr lang="fi-FI" sz="1200" b="0" i="0" kern="1200" dirty="0">
                <a:solidFill>
                  <a:schemeClr val="tx1"/>
                </a:solidFill>
                <a:effectLst/>
                <a:latin typeface="+mn-lt"/>
              </a:rPr>
              <a:t> </a:t>
            </a:r>
            <a:r>
              <a:rPr lang="fi-FI" sz="1200" b="0" i="0" kern="1200" dirty="0" err="1">
                <a:solidFill>
                  <a:schemeClr val="tx1"/>
                </a:solidFill>
                <a:effectLst/>
                <a:latin typeface="+mn-lt"/>
              </a:rPr>
              <a:t>att</a:t>
            </a:r>
            <a:r>
              <a:rPr lang="fi-FI" sz="1200" b="0" i="0" kern="1200" dirty="0">
                <a:solidFill>
                  <a:schemeClr val="tx1"/>
                </a:solidFill>
                <a:effectLst/>
                <a:latin typeface="+mn-lt"/>
              </a:rPr>
              <a:t> </a:t>
            </a:r>
            <a:r>
              <a:rPr lang="fi-FI" sz="1200" b="0" i="0" kern="1200" dirty="0" err="1">
                <a:solidFill>
                  <a:schemeClr val="tx1"/>
                </a:solidFill>
                <a:effectLst/>
                <a:latin typeface="+mn-lt"/>
              </a:rPr>
              <a:t>ta</a:t>
            </a:r>
            <a:r>
              <a:rPr lang="fi-FI" sz="1200" b="0" i="0" kern="1200" dirty="0">
                <a:solidFill>
                  <a:schemeClr val="tx1"/>
                </a:solidFill>
                <a:effectLst/>
                <a:latin typeface="+mn-lt"/>
              </a:rPr>
              <a:t> </a:t>
            </a:r>
            <a:r>
              <a:rPr lang="fi-FI" sz="1200" b="0" i="0" kern="1200" dirty="0" err="1">
                <a:solidFill>
                  <a:schemeClr val="tx1"/>
                </a:solidFill>
                <a:effectLst/>
                <a:latin typeface="+mn-lt"/>
              </a:rPr>
              <a:t>upp</a:t>
            </a:r>
            <a:r>
              <a:rPr lang="fi-FI" sz="1200" b="0" i="0" kern="1200" dirty="0">
                <a:solidFill>
                  <a:schemeClr val="tx1"/>
                </a:solidFill>
                <a:effectLst/>
                <a:latin typeface="+mn-lt"/>
              </a:rPr>
              <a:t> en </a:t>
            </a:r>
            <a:r>
              <a:rPr lang="fi-FI" sz="1200" b="0" i="0" kern="1200" dirty="0" err="1">
                <a:solidFill>
                  <a:schemeClr val="tx1"/>
                </a:solidFill>
                <a:effectLst/>
                <a:latin typeface="+mn-lt"/>
              </a:rPr>
              <a:t>tvist</a:t>
            </a:r>
            <a:r>
              <a:rPr lang="fi-FI" sz="1200" b="0" i="0" kern="1200" dirty="0">
                <a:solidFill>
                  <a:schemeClr val="tx1"/>
                </a:solidFill>
                <a:effectLst/>
                <a:latin typeface="+mn-lt"/>
              </a:rPr>
              <a:t> </a:t>
            </a:r>
            <a:r>
              <a:rPr lang="fi-FI" sz="1200" b="0" i="0" kern="1200" dirty="0" err="1">
                <a:solidFill>
                  <a:schemeClr val="tx1"/>
                </a:solidFill>
                <a:effectLst/>
                <a:latin typeface="+mn-lt"/>
              </a:rPr>
              <a:t>till</a:t>
            </a:r>
            <a:r>
              <a:rPr lang="fi-FI" sz="1200" b="0" i="0" kern="1200" dirty="0">
                <a:solidFill>
                  <a:schemeClr val="tx1"/>
                </a:solidFill>
                <a:effectLst/>
                <a:latin typeface="+mn-lt"/>
              </a:rPr>
              <a:t> </a:t>
            </a:r>
            <a:r>
              <a:rPr lang="fi-FI" sz="1200" b="0" i="0" kern="1200" dirty="0" err="1">
                <a:solidFill>
                  <a:schemeClr val="tx1"/>
                </a:solidFill>
                <a:effectLst/>
                <a:latin typeface="+mn-lt"/>
              </a:rPr>
              <a:t>medling</a:t>
            </a:r>
            <a:r>
              <a:rPr lang="fi-FI" sz="1200" b="0" i="0" kern="1200" dirty="0">
                <a:solidFill>
                  <a:schemeClr val="tx1"/>
                </a:solidFill>
                <a:effectLst/>
                <a:latin typeface="+mn-lt"/>
              </a:rPr>
              <a:t> </a:t>
            </a:r>
            <a:r>
              <a:rPr lang="fi-FI" sz="1200" b="0" i="0" kern="1200" dirty="0" err="1">
                <a:solidFill>
                  <a:schemeClr val="tx1"/>
                </a:solidFill>
                <a:effectLst/>
                <a:latin typeface="+mn-lt"/>
              </a:rPr>
              <a:t>varvid</a:t>
            </a:r>
            <a:r>
              <a:rPr lang="fi-FI" sz="1200" b="0" i="0" kern="1200" dirty="0">
                <a:solidFill>
                  <a:schemeClr val="tx1"/>
                </a:solidFill>
                <a:effectLst/>
                <a:latin typeface="+mn-lt"/>
              </a:rPr>
              <a:t> </a:t>
            </a:r>
            <a:r>
              <a:rPr lang="fi-FI" sz="1200" b="0" i="0" kern="1200" dirty="0" err="1">
                <a:solidFill>
                  <a:schemeClr val="tx1"/>
                </a:solidFill>
                <a:effectLst/>
                <a:latin typeface="+mn-lt"/>
              </a:rPr>
              <a:t>det</a:t>
            </a:r>
            <a:r>
              <a:rPr lang="fi-FI" sz="1200" b="0" i="0" kern="1200" dirty="0">
                <a:solidFill>
                  <a:schemeClr val="tx1"/>
                </a:solidFill>
                <a:effectLst/>
                <a:latin typeface="+mn-lt"/>
              </a:rPr>
              <a:t> </a:t>
            </a:r>
            <a:r>
              <a:rPr lang="fi-FI" sz="1200" b="0" i="0" kern="1200" dirty="0" err="1">
                <a:solidFill>
                  <a:schemeClr val="tx1"/>
                </a:solidFill>
                <a:effectLst/>
                <a:latin typeface="+mn-lt"/>
              </a:rPr>
              <a:t>är</a:t>
            </a:r>
            <a:r>
              <a:rPr lang="fi-FI" sz="1200" b="0" i="0" kern="1200" dirty="0">
                <a:solidFill>
                  <a:schemeClr val="tx1"/>
                </a:solidFill>
                <a:effectLst/>
                <a:latin typeface="+mn-lt"/>
              </a:rPr>
              <a:t> </a:t>
            </a:r>
            <a:r>
              <a:rPr lang="fi-FI" sz="1200" b="0" i="0" kern="1200" dirty="0" err="1">
                <a:solidFill>
                  <a:schemeClr val="tx1"/>
                </a:solidFill>
                <a:effectLst/>
                <a:latin typeface="+mn-lt"/>
              </a:rPr>
              <a:t>möjligt</a:t>
            </a:r>
            <a:r>
              <a:rPr lang="fi-FI" sz="1200" b="0" i="0" kern="1200" dirty="0">
                <a:solidFill>
                  <a:schemeClr val="tx1"/>
                </a:solidFill>
                <a:effectLst/>
                <a:latin typeface="+mn-lt"/>
              </a:rPr>
              <a:t> </a:t>
            </a:r>
            <a:r>
              <a:rPr lang="fi-FI" sz="1200" b="0" i="0" kern="1200" dirty="0" err="1">
                <a:solidFill>
                  <a:schemeClr val="tx1"/>
                </a:solidFill>
                <a:effectLst/>
                <a:latin typeface="+mn-lt"/>
              </a:rPr>
              <a:t>att</a:t>
            </a:r>
            <a:r>
              <a:rPr lang="fi-FI" sz="1200" b="0" i="0" kern="1200" dirty="0">
                <a:solidFill>
                  <a:schemeClr val="tx1"/>
                </a:solidFill>
                <a:effectLst/>
                <a:latin typeface="+mn-lt"/>
              </a:rPr>
              <a:t> </a:t>
            </a:r>
            <a:r>
              <a:rPr lang="fi-FI" sz="1200" b="0" i="0" kern="1200" dirty="0" err="1">
                <a:solidFill>
                  <a:schemeClr val="tx1"/>
                </a:solidFill>
                <a:effectLst/>
                <a:latin typeface="+mn-lt"/>
              </a:rPr>
              <a:t>nå</a:t>
            </a:r>
            <a:r>
              <a:rPr lang="fi-FI" sz="1200" b="0" i="0" kern="1200" dirty="0">
                <a:solidFill>
                  <a:schemeClr val="tx1"/>
                </a:solidFill>
                <a:effectLst/>
                <a:latin typeface="+mn-lt"/>
              </a:rPr>
              <a:t> en </a:t>
            </a:r>
            <a:r>
              <a:rPr lang="fi-FI" sz="1200" b="0" i="0" kern="1200" dirty="0" err="1">
                <a:solidFill>
                  <a:schemeClr val="tx1"/>
                </a:solidFill>
                <a:effectLst/>
                <a:latin typeface="+mn-lt"/>
              </a:rPr>
              <a:t>kompromisslösning</a:t>
            </a:r>
            <a:r>
              <a:rPr lang="fi-FI" sz="1200" b="0" i="0" kern="1200" dirty="0">
                <a:solidFill>
                  <a:schemeClr val="tx1"/>
                </a:solidFill>
                <a:effectLst/>
                <a:latin typeface="+mn-lt"/>
              </a:rPr>
              <a:t> </a:t>
            </a:r>
            <a:r>
              <a:rPr lang="fi-FI" sz="1200" b="0" i="0" kern="1200" dirty="0" err="1">
                <a:solidFill>
                  <a:schemeClr val="tx1"/>
                </a:solidFill>
                <a:effectLst/>
                <a:latin typeface="+mn-lt"/>
              </a:rPr>
              <a:t>som</a:t>
            </a:r>
            <a:r>
              <a:rPr lang="fi-FI" sz="1200" b="0" i="0" kern="1200" dirty="0">
                <a:solidFill>
                  <a:schemeClr val="tx1"/>
                </a:solidFill>
                <a:effectLst/>
                <a:latin typeface="+mn-lt"/>
              </a:rPr>
              <a:t> </a:t>
            </a:r>
            <a:r>
              <a:rPr lang="fi-FI" sz="1200" b="0" i="0" kern="1200" dirty="0" err="1">
                <a:solidFill>
                  <a:schemeClr val="tx1"/>
                </a:solidFill>
                <a:effectLst/>
                <a:latin typeface="+mn-lt"/>
              </a:rPr>
              <a:t>tillfredsställer</a:t>
            </a:r>
            <a:r>
              <a:rPr lang="fi-FI" sz="1200" b="0" i="0" kern="1200" dirty="0">
                <a:solidFill>
                  <a:schemeClr val="tx1"/>
                </a:solidFill>
                <a:effectLst/>
                <a:latin typeface="+mn-lt"/>
              </a:rPr>
              <a:t> alla </a:t>
            </a:r>
            <a:r>
              <a:rPr lang="fi-FI" sz="1200" b="0" i="0" kern="1200" dirty="0" err="1">
                <a:solidFill>
                  <a:schemeClr val="tx1"/>
                </a:solidFill>
                <a:effectLst/>
                <a:latin typeface="+mn-lt"/>
              </a:rPr>
              <a:t>parter</a:t>
            </a:r>
            <a:r>
              <a:rPr lang="fi-FI" sz="1200" b="0" i="0" kern="1200" dirty="0">
                <a:solidFill>
                  <a:schemeClr val="tx1"/>
                </a:solidFill>
                <a:effectLst/>
                <a:latin typeface="+mn-lt"/>
              </a:rPr>
              <a:t>. </a:t>
            </a:r>
            <a:r>
              <a:rPr lang="fi-FI" sz="1200" b="0" i="0" kern="1200" dirty="0" err="1">
                <a:solidFill>
                  <a:schemeClr val="tx1"/>
                </a:solidFill>
                <a:effectLst/>
                <a:latin typeface="+mn-lt"/>
              </a:rPr>
              <a:t>Brottmål</a:t>
            </a:r>
            <a:r>
              <a:rPr lang="fi-FI" sz="1200" b="0" i="0" kern="1200" dirty="0">
                <a:solidFill>
                  <a:schemeClr val="tx1"/>
                </a:solidFill>
                <a:effectLst/>
                <a:latin typeface="+mn-lt"/>
              </a:rPr>
              <a:t> </a:t>
            </a:r>
            <a:r>
              <a:rPr lang="fi-FI" sz="1200" b="0" i="0" kern="1200" dirty="0" err="1">
                <a:solidFill>
                  <a:schemeClr val="tx1"/>
                </a:solidFill>
                <a:effectLst/>
                <a:latin typeface="+mn-lt"/>
              </a:rPr>
              <a:t>kan</a:t>
            </a:r>
            <a:r>
              <a:rPr lang="fi-FI" sz="1200" b="0" i="0" kern="1200" dirty="0">
                <a:solidFill>
                  <a:schemeClr val="tx1"/>
                </a:solidFill>
                <a:effectLst/>
                <a:latin typeface="+mn-lt"/>
              </a:rPr>
              <a:t> </a:t>
            </a:r>
            <a:r>
              <a:rPr lang="fi-FI" sz="1200" b="0" i="0" kern="1200" dirty="0" err="1">
                <a:solidFill>
                  <a:schemeClr val="tx1"/>
                </a:solidFill>
                <a:effectLst/>
                <a:latin typeface="+mn-lt"/>
              </a:rPr>
              <a:t>också</a:t>
            </a:r>
            <a:r>
              <a:rPr lang="fi-FI" sz="1200" b="0" i="0" kern="1200" dirty="0">
                <a:solidFill>
                  <a:schemeClr val="tx1"/>
                </a:solidFill>
                <a:effectLst/>
                <a:latin typeface="+mn-lt"/>
              </a:rPr>
              <a:t> </a:t>
            </a:r>
            <a:r>
              <a:rPr lang="fi-FI" sz="1200" b="0" i="0" kern="1200" dirty="0" err="1">
                <a:solidFill>
                  <a:schemeClr val="tx1"/>
                </a:solidFill>
                <a:effectLst/>
                <a:latin typeface="+mn-lt"/>
              </a:rPr>
              <a:t>tas</a:t>
            </a:r>
            <a:r>
              <a:rPr lang="fi-FI" sz="1200" b="0" i="0" kern="1200" dirty="0">
                <a:solidFill>
                  <a:schemeClr val="tx1"/>
                </a:solidFill>
                <a:effectLst/>
                <a:latin typeface="+mn-lt"/>
              </a:rPr>
              <a:t> </a:t>
            </a:r>
            <a:r>
              <a:rPr lang="fi-FI" sz="1200" b="0" i="0" kern="1200" dirty="0" err="1">
                <a:solidFill>
                  <a:schemeClr val="tx1"/>
                </a:solidFill>
                <a:effectLst/>
                <a:latin typeface="+mn-lt"/>
              </a:rPr>
              <a:t>upp</a:t>
            </a:r>
            <a:r>
              <a:rPr lang="fi-FI" sz="1200" b="0" i="0" kern="1200" dirty="0">
                <a:solidFill>
                  <a:schemeClr val="tx1"/>
                </a:solidFill>
                <a:effectLst/>
                <a:latin typeface="+mn-lt"/>
              </a:rPr>
              <a:t> </a:t>
            </a:r>
            <a:r>
              <a:rPr lang="fi-FI" sz="1200" b="0" i="0" kern="1200" dirty="0" err="1">
                <a:solidFill>
                  <a:schemeClr val="tx1"/>
                </a:solidFill>
                <a:effectLst/>
                <a:latin typeface="+mn-lt"/>
              </a:rPr>
              <a:t>till</a:t>
            </a:r>
            <a:r>
              <a:rPr lang="fi-FI" sz="1200" b="0" i="0" kern="1200" dirty="0">
                <a:solidFill>
                  <a:schemeClr val="tx1"/>
                </a:solidFill>
                <a:effectLst/>
                <a:latin typeface="+mn-lt"/>
              </a:rPr>
              <a:t> </a:t>
            </a:r>
            <a:r>
              <a:rPr lang="fi-FI" sz="1200" b="0" i="0" kern="1200" dirty="0" err="1">
                <a:solidFill>
                  <a:schemeClr val="tx1"/>
                </a:solidFill>
                <a:effectLst/>
                <a:latin typeface="+mn-lt"/>
              </a:rPr>
              <a:t>medling</a:t>
            </a:r>
            <a:r>
              <a:rPr lang="fi-FI" sz="1200" b="0" i="0" kern="1200" dirty="0">
                <a:solidFill>
                  <a:schemeClr val="tx1"/>
                </a:solidFill>
                <a:effectLst/>
                <a:latin typeface="+mn-lt"/>
              </a:rPr>
              <a:t>.</a:t>
            </a:r>
          </a:p>
        </p:txBody>
      </p:sp>
      <p:sp>
        <p:nvSpPr>
          <p:cNvPr id="4" name="Dian numeron paikkamerkki 3"/>
          <p:cNvSpPr>
            <a:spLocks noGrp="1"/>
          </p:cNvSpPr>
          <p:nvPr>
            <p:ph type="sldNum" sz="quarter" idx="5"/>
          </p:nvPr>
        </p:nvSpPr>
        <p:spPr/>
        <p:txBody>
          <a:bodyPr/>
          <a:lstStyle/>
          <a:p>
            <a:fld id="{A6F0C6F2-29C7-46C5-8628-318E26A810E6}" type="slidenum">
              <a:rPr lang="fi-FI" smtClean="0"/>
              <a:t>8</a:t>
            </a:fld>
            <a:endParaRPr lang="fi-FI"/>
          </a:p>
        </p:txBody>
      </p:sp>
    </p:spTree>
    <p:extLst>
      <p:ext uri="{BB962C8B-B14F-4D97-AF65-F5344CB8AC3E}">
        <p14:creationId xmlns:p14="http://schemas.microsoft.com/office/powerpoint/2010/main" val="123468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massor med olika arbetsmöjligheter inom rättsvården.</a:t>
            </a:r>
          </a:p>
        </p:txBody>
      </p:sp>
      <p:sp>
        <p:nvSpPr>
          <p:cNvPr id="4" name="Dian numeron paikkamerkki 3"/>
          <p:cNvSpPr>
            <a:spLocks noGrp="1"/>
          </p:cNvSpPr>
          <p:nvPr>
            <p:ph type="sldNum" sz="quarter" idx="5"/>
          </p:nvPr>
        </p:nvSpPr>
        <p:spPr/>
        <p:txBody>
          <a:bodyPr/>
          <a:lstStyle/>
          <a:p>
            <a:fld id="{A6F0C6F2-29C7-46C5-8628-318E26A810E6}" type="slidenum">
              <a:rPr lang="fi-FI" smtClean="0"/>
              <a:t>9</a:t>
            </a:fld>
            <a:endParaRPr lang="fi-FI"/>
          </a:p>
        </p:txBody>
      </p:sp>
    </p:spTree>
    <p:extLst>
      <p:ext uri="{BB962C8B-B14F-4D97-AF65-F5344CB8AC3E}">
        <p14:creationId xmlns:p14="http://schemas.microsoft.com/office/powerpoint/2010/main" val="2014821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23866-1C98-420E-AADD-DB9EB906B44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047A0B-7F4B-4427-8800-3A00C439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44A2FE2-B1C1-4AE6-AA6B-E8AFF957555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3527095A-D1B3-44BD-9EF9-5BA2E72EBAF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88AADC-7902-4E1D-87D7-9D35AE0CBE33}"/>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35439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3D2DB-5C8B-4944-AEF8-0BDDDB50009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5B9D8E5-5928-4276-92E3-42BDF2473C3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D21810-8FCB-4CAB-B623-A68937711288}"/>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AEEAA0F-5E1D-4E65-AE7A-D00657D5C1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912190-1D02-4F3D-89D2-B940F778C66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86779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A8EEDA1-C2F0-4DA4-B7AD-EF0C57050B9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E5E8BA3-FF0A-44F7-8BE7-284563C2575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7704E9-8255-43B5-B199-EFD892AC20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F086C442-5738-4ECF-85A2-02ACC1267F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295884-DBC3-4DC3-A9E3-6A0EBD98212B}"/>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70579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9A4E536-5DB8-41EE-835B-DF52E2453CF3}"/>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2F3027E-1A81-44D3-9313-926FB8AF74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F746E-D414-49EA-9092-F31660120C9F}"/>
              </a:ext>
            </a:extLst>
          </p:cNvPr>
          <p:cNvSpPr>
            <a:spLocks noGrp="1"/>
          </p:cNvSpPr>
          <p:nvPr>
            <p:ph type="sldNum" sz="quarter" idx="12"/>
          </p:nvPr>
        </p:nvSpPr>
        <p:spPr/>
        <p:txBody>
          <a:bodyPr/>
          <a:lstStyle/>
          <a:p>
            <a:fld id="{5040245C-5603-4B95-A8B9-7DC90B7E1CFD}" type="slidenum">
              <a:rPr lang="fi-FI" smtClean="0"/>
              <a:t>‹#›</a:t>
            </a:fld>
            <a:endParaRPr lang="fi-FI" dirty="0"/>
          </a:p>
        </p:txBody>
      </p:sp>
      <p:sp>
        <p:nvSpPr>
          <p:cNvPr id="7" name="Otsikko 1">
            <a:extLst>
              <a:ext uri="{FF2B5EF4-FFF2-40B4-BE49-F238E27FC236}">
                <a16:creationId xmlns:a16="http://schemas.microsoft.com/office/drawing/2014/main" id="{AF3FAB72-3E98-4774-87CB-F02CB51850E1}"/>
              </a:ext>
            </a:extLst>
          </p:cNvPr>
          <p:cNvSpPr>
            <a:spLocks noGrp="1"/>
          </p:cNvSpPr>
          <p:nvPr>
            <p:ph type="title"/>
          </p:nvPr>
        </p:nvSpPr>
        <p:spPr>
          <a:xfrm>
            <a:off x="838200" y="961272"/>
            <a:ext cx="10515600" cy="1325563"/>
          </a:xfrm>
        </p:spPr>
        <p:txBody>
          <a:bodyPr>
            <a:normAutofit/>
          </a:bodyPr>
          <a:lstStyle/>
          <a:p>
            <a:pPr algn="ctr"/>
            <a:endParaRPr lang="fi-FI" sz="4000" b="1" dirty="0">
              <a:solidFill>
                <a:srgbClr val="2D3752"/>
              </a:solidFill>
              <a:latin typeface="+mn-lt"/>
            </a:endParaRPr>
          </a:p>
        </p:txBody>
      </p:sp>
      <p:sp>
        <p:nvSpPr>
          <p:cNvPr id="8" name="Sisällön paikkamerkki 2">
            <a:extLst>
              <a:ext uri="{FF2B5EF4-FFF2-40B4-BE49-F238E27FC236}">
                <a16:creationId xmlns:a16="http://schemas.microsoft.com/office/drawing/2014/main" id="{1A73960A-99C2-468E-A245-3C419E1B6A2C}"/>
              </a:ext>
            </a:extLst>
          </p:cNvPr>
          <p:cNvSpPr>
            <a:spLocks noGrp="1"/>
          </p:cNvSpPr>
          <p:nvPr>
            <p:ph idx="1"/>
          </p:nvPr>
        </p:nvSpPr>
        <p:spPr>
          <a:xfrm>
            <a:off x="838200" y="2401914"/>
            <a:ext cx="10515600" cy="3833091"/>
          </a:xfrm>
        </p:spPr>
        <p:txBody>
          <a:bodyPr>
            <a:normAutofit/>
          </a:bodyPr>
          <a:lstStyle/>
          <a:p>
            <a:pPr>
              <a:lnSpc>
                <a:spcPct val="100000"/>
              </a:lnSpc>
            </a:pPr>
            <a:endParaRPr lang="fi-FI" sz="2400" dirty="0">
              <a:solidFill>
                <a:srgbClr val="2D3752"/>
              </a:solidFill>
            </a:endParaRPr>
          </a:p>
        </p:txBody>
      </p:sp>
    </p:spTree>
    <p:extLst>
      <p:ext uri="{BB962C8B-B14F-4D97-AF65-F5344CB8AC3E}">
        <p14:creationId xmlns:p14="http://schemas.microsoft.com/office/powerpoint/2010/main" val="141565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2526E4-D853-474A-AB7D-83B261905EB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D4B7DE3-662F-4F3B-8525-71D9CB3E1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E424A27-E591-4F60-BE51-2EB33A9CD2A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C1BEB36B-7272-464B-95B4-CA3A78210F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9A667C-CB0F-4447-9D8F-F5E04E8C8531}"/>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5386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26508-F645-4EFF-AF9B-60E4321C83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E6D911-D70E-407D-92AD-67301C87F1F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E5335A-3695-4EA0-9D68-A94F4238EE6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CB50696-5B95-4161-89BD-8F38C8AB1A56}"/>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FEB01FD-135A-46A4-A559-C26010811EA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3679BC-1BE5-44DC-BD24-D379AB341324}"/>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772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42ECE-9980-4FE0-A98D-BDB024239E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B5BA600-454F-41EC-82D6-875A07BDB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1CA501A-DCE5-4495-8A7B-E7FFE8B0C6F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24F2359-0067-44DE-82A8-0483E060B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AF0059-1F71-483D-8E8E-57B9D2E809F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35A4ED6-6493-472B-ADD2-07DD69FDE5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8" name="Alatunnisteen paikkamerkki 7">
            <a:extLst>
              <a:ext uri="{FF2B5EF4-FFF2-40B4-BE49-F238E27FC236}">
                <a16:creationId xmlns:a16="http://schemas.microsoft.com/office/drawing/2014/main" id="{E8231CCE-30E6-4C8E-AE93-AC527E005F4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BCC3744-0BC1-45AE-BBD2-5C77F37EEBA0}"/>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6807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C416A-1415-4705-AD81-30F513CCBE3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4FA9E0-8D7B-4201-BAD3-65B992BF83CF}"/>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4" name="Alatunnisteen paikkamerkki 3">
            <a:extLst>
              <a:ext uri="{FF2B5EF4-FFF2-40B4-BE49-F238E27FC236}">
                <a16:creationId xmlns:a16="http://schemas.microsoft.com/office/drawing/2014/main" id="{51477A56-09EE-4929-A966-A6F80979DE9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8A02AA9-1D3E-40C2-85F8-527E5125AA95}"/>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56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344CC51-D610-4F07-99DB-BA3F143F968A}"/>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3" name="Alatunnisteen paikkamerkki 2">
            <a:extLst>
              <a:ext uri="{FF2B5EF4-FFF2-40B4-BE49-F238E27FC236}">
                <a16:creationId xmlns:a16="http://schemas.microsoft.com/office/drawing/2014/main" id="{12D40A9C-FEEC-46A6-88F0-4921AE6CDA9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D68BBB7-1526-48A2-9261-E13C4309F1BF}"/>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0812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62D69-4C4F-43D3-990A-6E58DA17B9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1D4A9E-BA32-4D6E-860D-10702029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7248FB7-F25A-4F3A-A1CC-6D1D6745A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D4CE350-44B5-4D11-B90A-EAC54B6E6B2D}"/>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13C5E61-2E6C-4E21-986F-2E7B6B7A643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81CAA82-2983-41E2-B649-C276E2F6A067}"/>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8374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92CCFC-919C-49C3-8B14-0648DFAC6AC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49DE5C-A861-43DF-8DD2-201B49A7B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53FC797-B3CD-4F5D-89D5-B65A27F0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1BED95-03FE-48CB-9072-05D8A6359745}"/>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1B6FC44D-533E-451C-BEE2-EB3CCD6942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08DF714-25CD-4330-9266-7F854F0CD6A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992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5CB919-7441-4EC2-B24C-290174456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2BCE3E6-7C73-4C1D-9F1E-D7349FEA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7639A3-C818-45D3-A947-C5660AF62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7F2F2440-221F-4B9B-9AE2-C73B19A70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0D11FBA-E01B-4A3C-B6BE-59E973834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245C-5603-4B95-A8B9-7DC90B7E1CFD}" type="slidenum">
              <a:rPr lang="fi-FI" smtClean="0"/>
              <a:t>‹#›</a:t>
            </a:fld>
            <a:endParaRPr lang="fi-FI"/>
          </a:p>
        </p:txBody>
      </p:sp>
    </p:spTree>
    <p:extLst>
      <p:ext uri="{BB962C8B-B14F-4D97-AF65-F5344CB8AC3E}">
        <p14:creationId xmlns:p14="http://schemas.microsoft.com/office/powerpoint/2010/main" val="45662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ianajajaliitto.fi/"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dvokatforbundet.f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83880CF1-4631-43BD-A0AF-E116A7B9D2CB}"/>
              </a:ext>
            </a:extLst>
          </p:cNvPr>
          <p:cNvSpPr txBox="1">
            <a:spLocks/>
          </p:cNvSpPr>
          <p:nvPr/>
        </p:nvSpPr>
        <p:spPr>
          <a:xfrm>
            <a:off x="415637" y="4569405"/>
            <a:ext cx="11323780" cy="1032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1DA1F2"/>
                </a:solidFill>
              </a:rPr>
              <a:t>    </a:t>
            </a:r>
          </a:p>
        </p:txBody>
      </p:sp>
      <p:sp>
        <p:nvSpPr>
          <p:cNvPr id="3" name="Otsikko 1">
            <a:extLst>
              <a:ext uri="{FF2B5EF4-FFF2-40B4-BE49-F238E27FC236}">
                <a16:creationId xmlns:a16="http://schemas.microsoft.com/office/drawing/2014/main" id="{635877F1-04BB-4642-9AE0-C5D27FA5FC9C}"/>
              </a:ext>
            </a:extLst>
          </p:cNvPr>
          <p:cNvSpPr>
            <a:spLocks noGrp="1"/>
          </p:cNvSpPr>
          <p:nvPr>
            <p:ph type="ctrTitle"/>
          </p:nvPr>
        </p:nvSpPr>
        <p:spPr>
          <a:xfrm>
            <a:off x="415637" y="2861659"/>
            <a:ext cx="11323781" cy="2028838"/>
          </a:xfrm>
        </p:spPr>
        <p:txBody>
          <a:bodyPr>
            <a:normAutofit/>
          </a:bodyPr>
          <a:lstStyle/>
          <a:p>
            <a:r>
              <a:rPr lang="fi-FI" sz="4400" b="1" dirty="0" err="1">
                <a:solidFill>
                  <a:srgbClr val="2D3752"/>
                </a:solidFill>
                <a:latin typeface="+mn-lt"/>
              </a:rPr>
              <a:t>Rättsfostran</a:t>
            </a:r>
            <a:r>
              <a:rPr lang="fi-FI" sz="4400" b="1" dirty="0">
                <a:solidFill>
                  <a:srgbClr val="2D3752"/>
                </a:solidFill>
                <a:latin typeface="+mn-lt"/>
              </a:rPr>
              <a:t> </a:t>
            </a:r>
            <a:r>
              <a:rPr lang="fi-FI" sz="4400" b="1" dirty="0" err="1">
                <a:solidFill>
                  <a:srgbClr val="2D3752"/>
                </a:solidFill>
                <a:latin typeface="+mn-lt"/>
              </a:rPr>
              <a:t>till</a:t>
            </a:r>
            <a:r>
              <a:rPr lang="fi-FI" sz="4400" b="1" dirty="0">
                <a:solidFill>
                  <a:srgbClr val="2D3752"/>
                </a:solidFill>
                <a:latin typeface="+mn-lt"/>
              </a:rPr>
              <a:t> </a:t>
            </a:r>
            <a:r>
              <a:rPr lang="fi-FI" sz="4400" b="1" dirty="0" err="1">
                <a:solidFill>
                  <a:srgbClr val="2D3752"/>
                </a:solidFill>
                <a:latin typeface="+mn-lt"/>
              </a:rPr>
              <a:t>högstadieskolor</a:t>
            </a:r>
            <a:br>
              <a:rPr lang="fi-FI" sz="4400" b="1" dirty="0">
                <a:solidFill>
                  <a:srgbClr val="2D3752"/>
                </a:solidFill>
              </a:rPr>
            </a:br>
            <a:r>
              <a:rPr lang="fi-FI" sz="4400" dirty="0" err="1">
                <a:solidFill>
                  <a:srgbClr val="2D3752"/>
                </a:solidFill>
              </a:rPr>
              <a:t>Finlands</a:t>
            </a:r>
            <a:r>
              <a:rPr lang="fi-FI" sz="4400" dirty="0">
                <a:solidFill>
                  <a:srgbClr val="2D3752"/>
                </a:solidFill>
              </a:rPr>
              <a:t> </a:t>
            </a:r>
            <a:r>
              <a:rPr lang="fi-FI" sz="4400" dirty="0" err="1">
                <a:solidFill>
                  <a:srgbClr val="2D3752"/>
                </a:solidFill>
              </a:rPr>
              <a:t>rättssystem</a:t>
            </a:r>
            <a:br>
              <a:rPr lang="fi-FI" sz="4600" dirty="0">
                <a:solidFill>
                  <a:srgbClr val="2D3752"/>
                </a:solidFill>
              </a:rPr>
            </a:br>
            <a:endParaRPr lang="fi-FI" sz="4600" dirty="0">
              <a:solidFill>
                <a:srgbClr val="2D3752"/>
              </a:solidFill>
            </a:endParaRPr>
          </a:p>
        </p:txBody>
      </p:sp>
    </p:spTree>
    <p:extLst>
      <p:ext uri="{BB962C8B-B14F-4D97-AF65-F5344CB8AC3E}">
        <p14:creationId xmlns:p14="http://schemas.microsoft.com/office/powerpoint/2010/main" val="218454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Advokat som biträde</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err="1">
                <a:solidFill>
                  <a:srgbClr val="2D3752"/>
                </a:solidFill>
              </a:rPr>
              <a:t>Advokatbyråer</a:t>
            </a:r>
            <a:r>
              <a:rPr lang="fi-FI" sz="2400" dirty="0">
                <a:solidFill>
                  <a:srgbClr val="2D3752"/>
                </a:solidFill>
              </a:rPr>
              <a:t> </a:t>
            </a:r>
            <a:r>
              <a:rPr lang="fi-FI" sz="2400" dirty="0" err="1">
                <a:solidFill>
                  <a:srgbClr val="2D3752"/>
                </a:solidFill>
              </a:rPr>
              <a:t>erbjuder</a:t>
            </a:r>
            <a:r>
              <a:rPr lang="fi-FI" sz="2400" dirty="0">
                <a:solidFill>
                  <a:srgbClr val="2D3752"/>
                </a:solidFill>
              </a:rPr>
              <a:t> </a:t>
            </a:r>
            <a:r>
              <a:rPr lang="fi-FI" sz="2400" dirty="0" err="1">
                <a:solidFill>
                  <a:srgbClr val="2D3752"/>
                </a:solidFill>
              </a:rPr>
              <a:t>enskilda</a:t>
            </a:r>
            <a:r>
              <a:rPr lang="fi-FI" sz="2400" dirty="0">
                <a:solidFill>
                  <a:srgbClr val="2D3752"/>
                </a:solidFill>
              </a:rPr>
              <a:t> </a:t>
            </a:r>
            <a:r>
              <a:rPr lang="fi-FI" sz="2400" dirty="0" err="1">
                <a:solidFill>
                  <a:srgbClr val="2D3752"/>
                </a:solidFill>
              </a:rPr>
              <a:t>advokattjänster</a:t>
            </a:r>
            <a:endParaRPr lang="fi-FI" sz="2400" dirty="0">
              <a:solidFill>
                <a:srgbClr val="2D3752"/>
              </a:solidFill>
            </a:endParaRPr>
          </a:p>
          <a:p>
            <a:pPr>
              <a:lnSpc>
                <a:spcPct val="100000"/>
              </a:lnSpc>
            </a:pPr>
            <a:r>
              <a:rPr lang="fi-FI" sz="2400" dirty="0" err="1">
                <a:solidFill>
                  <a:srgbClr val="2D3752"/>
                </a:solidFill>
              </a:rPr>
              <a:t>Jurister</a:t>
            </a:r>
            <a:r>
              <a:rPr lang="fi-FI" sz="2400" dirty="0">
                <a:solidFill>
                  <a:srgbClr val="2D3752"/>
                </a:solidFill>
              </a:rPr>
              <a:t> </a:t>
            </a:r>
            <a:r>
              <a:rPr lang="fi-FI" sz="2400" dirty="0" err="1">
                <a:solidFill>
                  <a:srgbClr val="2D3752"/>
                </a:solidFill>
              </a:rPr>
              <a:t>som</a:t>
            </a:r>
            <a:r>
              <a:rPr lang="fi-FI" sz="2400" dirty="0">
                <a:solidFill>
                  <a:srgbClr val="2D3752"/>
                </a:solidFill>
              </a:rPr>
              <a:t> </a:t>
            </a:r>
            <a:r>
              <a:rPr lang="fi-FI" sz="2400" dirty="0" err="1">
                <a:solidFill>
                  <a:srgbClr val="2D3752"/>
                </a:solidFill>
              </a:rPr>
              <a:t>hör</a:t>
            </a:r>
            <a:r>
              <a:rPr lang="fi-FI" sz="2400" dirty="0">
                <a:solidFill>
                  <a:srgbClr val="2D3752"/>
                </a:solidFill>
              </a:rPr>
              <a:t> </a:t>
            </a:r>
            <a:r>
              <a:rPr lang="fi-FI" sz="2400" dirty="0" err="1">
                <a:solidFill>
                  <a:srgbClr val="2D3752"/>
                </a:solidFill>
              </a:rPr>
              <a:t>till</a:t>
            </a:r>
            <a:r>
              <a:rPr lang="fi-FI" sz="2400" dirty="0">
                <a:solidFill>
                  <a:srgbClr val="2D3752"/>
                </a:solidFill>
              </a:rPr>
              <a:t> </a:t>
            </a:r>
            <a:r>
              <a:rPr lang="fi-FI" sz="2400" dirty="0" err="1">
                <a:solidFill>
                  <a:srgbClr val="2D3752"/>
                </a:solidFill>
              </a:rPr>
              <a:t>Finlands</a:t>
            </a:r>
            <a:r>
              <a:rPr lang="fi-FI" sz="2400" dirty="0">
                <a:solidFill>
                  <a:srgbClr val="2D3752"/>
                </a:solidFill>
              </a:rPr>
              <a:t> </a:t>
            </a:r>
            <a:r>
              <a:rPr lang="fi-FI" sz="2400" dirty="0" err="1">
                <a:solidFill>
                  <a:srgbClr val="2D3752"/>
                </a:solidFill>
              </a:rPr>
              <a:t>Advokatförbund</a:t>
            </a:r>
            <a:r>
              <a:rPr lang="fi-FI" sz="2400" dirty="0">
                <a:solidFill>
                  <a:srgbClr val="2D3752"/>
                </a:solidFill>
              </a:rPr>
              <a:t> </a:t>
            </a:r>
            <a:r>
              <a:rPr lang="fi-FI" sz="2400" dirty="0" err="1">
                <a:solidFill>
                  <a:srgbClr val="2D3752"/>
                </a:solidFill>
              </a:rPr>
              <a:t>är</a:t>
            </a:r>
            <a:r>
              <a:rPr lang="fi-FI" sz="2400" dirty="0">
                <a:solidFill>
                  <a:srgbClr val="2D3752"/>
                </a:solidFill>
              </a:rPr>
              <a:t> </a:t>
            </a:r>
            <a:r>
              <a:rPr lang="fi-FI" sz="2400" dirty="0" err="1">
                <a:solidFill>
                  <a:srgbClr val="2D3752"/>
                </a:solidFill>
              </a:rPr>
              <a:t>advokater</a:t>
            </a:r>
            <a:r>
              <a:rPr lang="fi-FI" sz="2400" dirty="0">
                <a:solidFill>
                  <a:srgbClr val="2D3752"/>
                </a:solidFill>
              </a:rPr>
              <a:t>.</a:t>
            </a:r>
          </a:p>
          <a:p>
            <a:pPr lvl="1">
              <a:lnSpc>
                <a:spcPct val="100000"/>
              </a:lnSpc>
            </a:pPr>
            <a:r>
              <a:rPr lang="fi-FI" sz="2000" dirty="0" err="1">
                <a:solidFill>
                  <a:srgbClr val="2D3752"/>
                </a:solidFill>
              </a:rPr>
              <a:t>Skyldigheten</a:t>
            </a:r>
            <a:r>
              <a:rPr lang="fi-FI" sz="2000" dirty="0">
                <a:solidFill>
                  <a:srgbClr val="2D3752"/>
                </a:solidFill>
              </a:rPr>
              <a:t> </a:t>
            </a:r>
            <a:r>
              <a:rPr lang="fi-FI" sz="2000" dirty="0" err="1">
                <a:solidFill>
                  <a:srgbClr val="2D3752"/>
                </a:solidFill>
              </a:rPr>
              <a:t>att</a:t>
            </a:r>
            <a:r>
              <a:rPr lang="fi-FI" sz="2000" dirty="0">
                <a:solidFill>
                  <a:srgbClr val="2D3752"/>
                </a:solidFill>
              </a:rPr>
              <a:t> </a:t>
            </a:r>
            <a:r>
              <a:rPr lang="fi-FI" sz="2000" dirty="0" err="1">
                <a:solidFill>
                  <a:srgbClr val="2D3752"/>
                </a:solidFill>
              </a:rPr>
              <a:t>iaktta</a:t>
            </a:r>
            <a:r>
              <a:rPr lang="fi-FI" sz="2000" dirty="0">
                <a:solidFill>
                  <a:srgbClr val="2D3752"/>
                </a:solidFill>
              </a:rPr>
              <a:t> </a:t>
            </a:r>
            <a:r>
              <a:rPr lang="fi-FI" sz="2000" dirty="0" err="1">
                <a:solidFill>
                  <a:srgbClr val="2D3752"/>
                </a:solidFill>
              </a:rPr>
              <a:t>god</a:t>
            </a:r>
            <a:r>
              <a:rPr lang="fi-FI" sz="2000" dirty="0">
                <a:solidFill>
                  <a:srgbClr val="2D3752"/>
                </a:solidFill>
              </a:rPr>
              <a:t> </a:t>
            </a:r>
            <a:r>
              <a:rPr lang="fi-FI" sz="2000" dirty="0" err="1">
                <a:solidFill>
                  <a:srgbClr val="2D3752"/>
                </a:solidFill>
              </a:rPr>
              <a:t>advokatsed</a:t>
            </a:r>
            <a:endParaRPr lang="fi-FI" sz="2000" dirty="0">
              <a:solidFill>
                <a:srgbClr val="2D3752"/>
              </a:solidFill>
            </a:endParaRPr>
          </a:p>
          <a:p>
            <a:pPr>
              <a:lnSpc>
                <a:spcPct val="100000"/>
              </a:lnSpc>
            </a:pPr>
            <a:r>
              <a:rPr lang="fi-FI" sz="2400" dirty="0">
                <a:solidFill>
                  <a:srgbClr val="2D3752"/>
                </a:solidFill>
              </a:rPr>
              <a:t>I Finland </a:t>
            </a:r>
            <a:r>
              <a:rPr lang="fi-FI" sz="2400" dirty="0" err="1">
                <a:solidFill>
                  <a:srgbClr val="2D3752"/>
                </a:solidFill>
              </a:rPr>
              <a:t>finns</a:t>
            </a:r>
            <a:r>
              <a:rPr lang="fi-FI" sz="2400" dirty="0">
                <a:solidFill>
                  <a:srgbClr val="2D3752"/>
                </a:solidFill>
              </a:rPr>
              <a:t> </a:t>
            </a:r>
            <a:r>
              <a:rPr lang="fi-FI" sz="2400" dirty="0" err="1">
                <a:solidFill>
                  <a:srgbClr val="2D3752"/>
                </a:solidFill>
              </a:rPr>
              <a:t>det</a:t>
            </a:r>
            <a:r>
              <a:rPr lang="fi-FI" sz="2400" dirty="0">
                <a:solidFill>
                  <a:srgbClr val="2D3752"/>
                </a:solidFill>
              </a:rPr>
              <a:t> 2 200 </a:t>
            </a:r>
            <a:r>
              <a:rPr lang="fi-FI" sz="2400" dirty="0" err="1">
                <a:solidFill>
                  <a:srgbClr val="2D3752"/>
                </a:solidFill>
              </a:rPr>
              <a:t>advokater</a:t>
            </a:r>
            <a:endParaRPr lang="fi-FI" sz="2400" dirty="0">
              <a:solidFill>
                <a:srgbClr val="2D3752"/>
              </a:solidFill>
            </a:endParaRPr>
          </a:p>
          <a:p>
            <a:pPr>
              <a:lnSpc>
                <a:spcPct val="100000"/>
              </a:lnSpc>
            </a:pPr>
            <a:r>
              <a:rPr lang="fi-FI" sz="2400" dirty="0" err="1">
                <a:solidFill>
                  <a:srgbClr val="2D3752"/>
                </a:solidFill>
              </a:rPr>
              <a:t>Hur</a:t>
            </a:r>
            <a:r>
              <a:rPr lang="fi-FI" sz="2400" dirty="0">
                <a:solidFill>
                  <a:srgbClr val="2D3752"/>
                </a:solidFill>
              </a:rPr>
              <a:t> </a:t>
            </a:r>
            <a:r>
              <a:rPr lang="fi-FI" sz="2400" dirty="0" err="1">
                <a:solidFill>
                  <a:srgbClr val="2D3752"/>
                </a:solidFill>
              </a:rPr>
              <a:t>blir</a:t>
            </a:r>
            <a:r>
              <a:rPr lang="fi-FI" sz="2400" dirty="0">
                <a:solidFill>
                  <a:srgbClr val="2D3752"/>
                </a:solidFill>
              </a:rPr>
              <a:t> </a:t>
            </a:r>
            <a:r>
              <a:rPr lang="fi-FI" sz="2400" dirty="0" err="1">
                <a:solidFill>
                  <a:srgbClr val="2D3752"/>
                </a:solidFill>
              </a:rPr>
              <a:t>man</a:t>
            </a:r>
            <a:r>
              <a:rPr lang="fi-FI" sz="2400" dirty="0">
                <a:solidFill>
                  <a:srgbClr val="2D3752"/>
                </a:solidFill>
              </a:rPr>
              <a:t> </a:t>
            </a:r>
            <a:r>
              <a:rPr lang="fi-FI" sz="2400" dirty="0" err="1">
                <a:solidFill>
                  <a:srgbClr val="2D3752"/>
                </a:solidFill>
              </a:rPr>
              <a:t>advokat</a:t>
            </a:r>
            <a:r>
              <a:rPr lang="fi-FI" sz="2400" dirty="0">
                <a:solidFill>
                  <a:srgbClr val="2D3752"/>
                </a:solidFill>
              </a:rPr>
              <a:t>?</a:t>
            </a:r>
          </a:p>
          <a:p>
            <a:pPr lvl="1">
              <a:lnSpc>
                <a:spcPct val="100000"/>
              </a:lnSpc>
            </a:pPr>
            <a:r>
              <a:rPr lang="fi-FI" sz="2000" dirty="0" err="1">
                <a:solidFill>
                  <a:srgbClr val="2D3752"/>
                </a:solidFill>
              </a:rPr>
              <a:t>Juridisk</a:t>
            </a:r>
            <a:r>
              <a:rPr lang="fi-FI" sz="2000" dirty="0">
                <a:solidFill>
                  <a:srgbClr val="2D3752"/>
                </a:solidFill>
              </a:rPr>
              <a:t> </a:t>
            </a:r>
            <a:r>
              <a:rPr lang="fi-FI" sz="2000" dirty="0" err="1">
                <a:solidFill>
                  <a:srgbClr val="2D3752"/>
                </a:solidFill>
              </a:rPr>
              <a:t>slutexamen</a:t>
            </a:r>
            <a:endParaRPr lang="fi-FI" sz="2000" dirty="0">
              <a:solidFill>
                <a:srgbClr val="2D3752"/>
              </a:solidFill>
            </a:endParaRPr>
          </a:p>
          <a:p>
            <a:pPr lvl="1">
              <a:lnSpc>
                <a:spcPct val="100000"/>
              </a:lnSpc>
            </a:pPr>
            <a:r>
              <a:rPr lang="fi-FI" sz="2000" dirty="0">
                <a:solidFill>
                  <a:srgbClr val="2D3752"/>
                </a:solidFill>
              </a:rPr>
              <a:t>4 </a:t>
            </a:r>
            <a:r>
              <a:rPr lang="fi-FI" sz="2000" dirty="0" err="1">
                <a:solidFill>
                  <a:srgbClr val="2D3752"/>
                </a:solidFill>
              </a:rPr>
              <a:t>års</a:t>
            </a:r>
            <a:r>
              <a:rPr lang="fi-FI" sz="2000" dirty="0">
                <a:solidFill>
                  <a:srgbClr val="2D3752"/>
                </a:solidFill>
              </a:rPr>
              <a:t> </a:t>
            </a:r>
            <a:r>
              <a:rPr lang="fi-FI" sz="2000" dirty="0" err="1">
                <a:solidFill>
                  <a:srgbClr val="2D3752"/>
                </a:solidFill>
              </a:rPr>
              <a:t>arbetserfarenhet</a:t>
            </a:r>
            <a:r>
              <a:rPr lang="fi-FI" sz="2000" dirty="0">
                <a:solidFill>
                  <a:srgbClr val="2D3752"/>
                </a:solidFill>
              </a:rPr>
              <a:t> av </a:t>
            </a:r>
            <a:r>
              <a:rPr lang="fi-FI" sz="2000" dirty="0" err="1">
                <a:solidFill>
                  <a:srgbClr val="2D3752"/>
                </a:solidFill>
              </a:rPr>
              <a:t>juristuppdrag</a:t>
            </a:r>
            <a:endParaRPr lang="fi-FI" sz="2000" dirty="0">
              <a:solidFill>
                <a:srgbClr val="2D3752"/>
              </a:solidFill>
            </a:endParaRPr>
          </a:p>
          <a:p>
            <a:pPr lvl="1">
              <a:lnSpc>
                <a:spcPct val="100000"/>
              </a:lnSpc>
            </a:pPr>
            <a:r>
              <a:rPr lang="fi-FI" sz="2000" dirty="0" err="1">
                <a:solidFill>
                  <a:srgbClr val="2D3752"/>
                </a:solidFill>
              </a:rPr>
              <a:t>Advokatexamen</a:t>
            </a:r>
            <a:endParaRPr lang="fi-FI" sz="2000" dirty="0">
              <a:solidFill>
                <a:srgbClr val="2D3752"/>
              </a:solidFill>
            </a:endParaRPr>
          </a:p>
        </p:txBody>
      </p:sp>
    </p:spTree>
    <p:extLst>
      <p:ext uri="{BB962C8B-B14F-4D97-AF65-F5344CB8AC3E}">
        <p14:creationId xmlns:p14="http://schemas.microsoft.com/office/powerpoint/2010/main" val="33800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2091018"/>
            <a:ext cx="10515600" cy="2675964"/>
          </a:xfrm>
        </p:spPr>
        <p:txBody>
          <a:bodyPr>
            <a:normAutofit/>
          </a:bodyPr>
          <a:lstStyle/>
          <a:p>
            <a:pPr algn="ctr"/>
            <a:r>
              <a:rPr lang="sv-SE" sz="3600" b="1" dirty="0">
                <a:solidFill>
                  <a:schemeClr val="bg1"/>
                </a:solidFill>
                <a:latin typeface="+mn-lt"/>
              </a:rPr>
              <a:t>Smart beteende på nätet och på sociala medier</a:t>
            </a:r>
            <a:endParaRPr lang="fi-FI" sz="3600" b="1" dirty="0">
              <a:solidFill>
                <a:schemeClr val="bg1"/>
              </a:solidFill>
              <a:latin typeface="+mn-lt"/>
            </a:endParaRPr>
          </a:p>
        </p:txBody>
      </p:sp>
    </p:spTree>
    <p:extLst>
      <p:ext uri="{BB962C8B-B14F-4D97-AF65-F5344CB8AC3E}">
        <p14:creationId xmlns:p14="http://schemas.microsoft.com/office/powerpoint/2010/main" val="269114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Exempel 1: användning av någon annans användarnamn och lösenord</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401914"/>
            <a:ext cx="10515600" cy="3833091"/>
          </a:xfrm>
        </p:spPr>
        <p:txBody>
          <a:bodyPr>
            <a:normAutofit/>
          </a:bodyPr>
          <a:lstStyle/>
          <a:p>
            <a:pPr>
              <a:lnSpc>
                <a:spcPct val="100000"/>
              </a:lnSpc>
            </a:pPr>
            <a:r>
              <a:rPr lang="sv-SE" sz="2400" dirty="0">
                <a:solidFill>
                  <a:srgbClr val="2D3752"/>
                </a:solidFill>
              </a:rPr>
              <a:t>Eeva loggar in i Facebook med Suvis användarnamn och lösenord. </a:t>
            </a:r>
          </a:p>
          <a:p>
            <a:pPr>
              <a:lnSpc>
                <a:spcPct val="100000"/>
              </a:lnSpc>
            </a:pPr>
            <a:r>
              <a:rPr lang="sv-SE" sz="2400" dirty="0">
                <a:solidFill>
                  <a:srgbClr val="2D3752"/>
                </a:solidFill>
              </a:rPr>
              <a:t>Eeva skriver i Suvis namn texter som hånar Ilona.</a:t>
            </a:r>
          </a:p>
          <a:p>
            <a:pPr>
              <a:lnSpc>
                <a:spcPct val="100000"/>
              </a:lnSpc>
            </a:pPr>
            <a:r>
              <a:rPr lang="sv-SE" sz="2400" dirty="0">
                <a:solidFill>
                  <a:srgbClr val="2D3752"/>
                </a:solidFill>
              </a:rPr>
              <a:t>Dessutom publicerar Eeva bilder som har tagits av Suvi under en bastukväll. I några av bilderna är Suvi utan kläder. </a:t>
            </a:r>
          </a:p>
          <a:p>
            <a:pPr>
              <a:lnSpc>
                <a:spcPct val="100000"/>
              </a:lnSpc>
            </a:pPr>
            <a:r>
              <a:rPr lang="sv-SE" sz="2400" dirty="0">
                <a:solidFill>
                  <a:srgbClr val="2D3752"/>
                </a:solidFill>
              </a:rPr>
              <a:t>Frågor: </a:t>
            </a:r>
          </a:p>
          <a:p>
            <a:pPr lvl="1">
              <a:lnSpc>
                <a:spcPct val="100000"/>
              </a:lnSpc>
            </a:pPr>
            <a:r>
              <a:rPr lang="sv-SE" sz="2000" dirty="0">
                <a:solidFill>
                  <a:srgbClr val="2D3752"/>
                </a:solidFill>
              </a:rPr>
              <a:t>Vad tycker du om </a:t>
            </a:r>
            <a:r>
              <a:rPr lang="sv-SE" sz="2000" dirty="0" err="1">
                <a:solidFill>
                  <a:srgbClr val="2D3752"/>
                </a:solidFill>
              </a:rPr>
              <a:t>Eevas</a:t>
            </a:r>
            <a:r>
              <a:rPr lang="sv-SE" sz="2000" dirty="0">
                <a:solidFill>
                  <a:srgbClr val="2D3752"/>
                </a:solidFill>
              </a:rPr>
              <a:t> beteende? Rätt eller fel? Varför? </a:t>
            </a:r>
          </a:p>
          <a:p>
            <a:pPr lvl="1">
              <a:lnSpc>
                <a:spcPct val="100000"/>
              </a:lnSpc>
            </a:pPr>
            <a:r>
              <a:rPr lang="sv-SE" sz="2000" dirty="0">
                <a:solidFill>
                  <a:srgbClr val="2D3752"/>
                </a:solidFill>
              </a:rPr>
              <a:t>Vad borde Suvi göra? </a:t>
            </a:r>
            <a:endParaRPr lang="fi-FI" sz="1200" dirty="0">
              <a:solidFill>
                <a:srgbClr val="2D3752"/>
              </a:solidFill>
            </a:endParaRPr>
          </a:p>
        </p:txBody>
      </p:sp>
    </p:spTree>
    <p:extLst>
      <p:ext uri="{BB962C8B-B14F-4D97-AF65-F5344CB8AC3E}">
        <p14:creationId xmlns:p14="http://schemas.microsoft.com/office/powerpoint/2010/main" val="124707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Exempel</a:t>
            </a:r>
            <a:r>
              <a:rPr lang="fi-FI" sz="4000" b="1" dirty="0">
                <a:solidFill>
                  <a:srgbClr val="2D3752"/>
                </a:solidFill>
                <a:latin typeface="+mn-lt"/>
              </a:rPr>
              <a:t> 1 (</a:t>
            </a:r>
            <a:r>
              <a:rPr lang="fi-FI" sz="4000" b="1" dirty="0" err="1">
                <a:solidFill>
                  <a:srgbClr val="2D3752"/>
                </a:solidFill>
                <a:latin typeface="+mn-lt"/>
              </a:rPr>
              <a:t>fortsätter</a:t>
            </a:r>
            <a:r>
              <a:rPr lang="fi-FI" sz="4000" b="1" dirty="0">
                <a:solidFill>
                  <a:srgbClr val="2D3752"/>
                </a:solidFill>
                <a:latin typeface="+mn-lt"/>
              </a:rPr>
              <a:t>)</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Det kan vara fråga om ett brott: </a:t>
            </a:r>
          </a:p>
          <a:p>
            <a:pPr lvl="1">
              <a:lnSpc>
                <a:spcPct val="100000"/>
              </a:lnSpc>
            </a:pPr>
            <a:r>
              <a:rPr lang="sv-SE" sz="2000" dirty="0">
                <a:solidFill>
                  <a:srgbClr val="2D3752"/>
                </a:solidFill>
              </a:rPr>
              <a:t>Dataintrång</a:t>
            </a:r>
          </a:p>
          <a:p>
            <a:pPr lvl="1">
              <a:lnSpc>
                <a:spcPct val="100000"/>
              </a:lnSpc>
            </a:pPr>
            <a:r>
              <a:rPr lang="sv-SE" sz="2000" dirty="0">
                <a:solidFill>
                  <a:srgbClr val="2D3752"/>
                </a:solidFill>
              </a:rPr>
              <a:t>Kränkning av kommunikationshemlighet</a:t>
            </a:r>
          </a:p>
          <a:p>
            <a:pPr lvl="1">
              <a:lnSpc>
                <a:spcPct val="100000"/>
              </a:lnSpc>
            </a:pPr>
            <a:r>
              <a:rPr lang="sv-SE" sz="2000" dirty="0">
                <a:solidFill>
                  <a:srgbClr val="2D3752"/>
                </a:solidFill>
              </a:rPr>
              <a:t>Spridande av information som kränker privatlivet</a:t>
            </a:r>
          </a:p>
          <a:p>
            <a:pPr lvl="1">
              <a:lnSpc>
                <a:spcPct val="100000"/>
              </a:lnSpc>
            </a:pPr>
            <a:r>
              <a:rPr lang="sv-SE" sz="2000" dirty="0">
                <a:solidFill>
                  <a:srgbClr val="2D3752"/>
                </a:solidFill>
              </a:rPr>
              <a:t>Ärekränkning (både mot Suvi och Ilona) </a:t>
            </a:r>
          </a:p>
          <a:p>
            <a:pPr>
              <a:lnSpc>
                <a:spcPct val="100000"/>
              </a:lnSpc>
            </a:pPr>
            <a:r>
              <a:rPr lang="sv-SE" sz="2400" dirty="0">
                <a:solidFill>
                  <a:srgbClr val="2D3752"/>
                </a:solidFill>
              </a:rPr>
              <a:t>Vad Suvi borde göra: </a:t>
            </a:r>
          </a:p>
          <a:p>
            <a:pPr lvl="1">
              <a:lnSpc>
                <a:spcPct val="100000"/>
              </a:lnSpc>
            </a:pPr>
            <a:r>
              <a:rPr lang="sv-SE" sz="2000" dirty="0">
                <a:solidFill>
                  <a:srgbClr val="2D3752"/>
                </a:solidFill>
              </a:rPr>
              <a:t>Ta kontakt med föräldrarna och läraren. </a:t>
            </a:r>
          </a:p>
          <a:p>
            <a:pPr lvl="1">
              <a:lnSpc>
                <a:spcPct val="100000"/>
              </a:lnSpc>
            </a:pPr>
            <a:r>
              <a:rPr lang="sv-SE" sz="2000" dirty="0">
                <a:solidFill>
                  <a:srgbClr val="2D3752"/>
                </a:solidFill>
              </a:rPr>
              <a:t>Ta kontakt med polisen. </a:t>
            </a:r>
          </a:p>
          <a:p>
            <a:pPr lvl="1">
              <a:lnSpc>
                <a:spcPct val="100000"/>
              </a:lnSpc>
            </a:pPr>
            <a:r>
              <a:rPr lang="sv-SE" sz="2000" dirty="0">
                <a:solidFill>
                  <a:srgbClr val="2D3752"/>
                </a:solidFill>
              </a:rPr>
              <a:t>Byta lösenordet och radera det material som har publicerats otillåtet.</a:t>
            </a:r>
            <a:endParaRPr lang="fi-FI" sz="800" dirty="0">
              <a:solidFill>
                <a:srgbClr val="2D3752"/>
              </a:solidFill>
            </a:endParaRPr>
          </a:p>
        </p:txBody>
      </p:sp>
    </p:spTree>
    <p:extLst>
      <p:ext uri="{BB962C8B-B14F-4D97-AF65-F5344CB8AC3E}">
        <p14:creationId xmlns:p14="http://schemas.microsoft.com/office/powerpoint/2010/main" val="86913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Exempel</a:t>
            </a:r>
            <a:r>
              <a:rPr lang="fi-FI" sz="4000" b="1" dirty="0">
                <a:solidFill>
                  <a:srgbClr val="2D3752"/>
                </a:solidFill>
                <a:latin typeface="+mn-lt"/>
              </a:rPr>
              <a:t> 2: </a:t>
            </a:r>
            <a:r>
              <a:rPr lang="fi-FI" sz="4000" b="1" dirty="0" err="1">
                <a:solidFill>
                  <a:srgbClr val="2D3752"/>
                </a:solidFill>
                <a:latin typeface="+mn-lt"/>
              </a:rPr>
              <a:t>Hotelse</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020697" cy="3833091"/>
          </a:xfrm>
        </p:spPr>
        <p:txBody>
          <a:bodyPr>
            <a:normAutofit/>
          </a:bodyPr>
          <a:lstStyle/>
          <a:p>
            <a:pPr>
              <a:lnSpc>
                <a:spcPct val="100000"/>
              </a:lnSpc>
            </a:pPr>
            <a:r>
              <a:rPr lang="sv-SE" sz="2400" dirty="0">
                <a:solidFill>
                  <a:srgbClr val="2D3752"/>
                </a:solidFill>
              </a:rPr>
              <a:t>Juha publicerar en bild på </a:t>
            </a:r>
            <a:r>
              <a:rPr lang="sv-SE" sz="2400" dirty="0" err="1">
                <a:solidFill>
                  <a:srgbClr val="2D3752"/>
                </a:solidFill>
              </a:rPr>
              <a:t>Instagram</a:t>
            </a:r>
            <a:r>
              <a:rPr lang="sv-SE" sz="2400" dirty="0">
                <a:solidFill>
                  <a:srgbClr val="2D3752"/>
                </a:solidFill>
              </a:rPr>
              <a:t>. I samband med bilden står det att ett bombdåd kommer att äga rum på skolan och i synnerhet Mika är i fara. </a:t>
            </a:r>
          </a:p>
          <a:p>
            <a:pPr>
              <a:lnSpc>
                <a:spcPct val="100000"/>
              </a:lnSpc>
            </a:pPr>
            <a:r>
              <a:rPr lang="sv-SE" sz="2400" dirty="0">
                <a:solidFill>
                  <a:srgbClr val="2D3752"/>
                </a:solidFill>
              </a:rPr>
              <a:t>Frågor:</a:t>
            </a:r>
          </a:p>
          <a:p>
            <a:pPr lvl="1">
              <a:lnSpc>
                <a:spcPct val="100000"/>
              </a:lnSpc>
            </a:pPr>
            <a:r>
              <a:rPr lang="sv-SE" sz="2000" dirty="0">
                <a:solidFill>
                  <a:srgbClr val="2D3752"/>
                </a:solidFill>
              </a:rPr>
              <a:t>Är det fråga om ett skämt? </a:t>
            </a:r>
          </a:p>
          <a:p>
            <a:pPr lvl="1">
              <a:lnSpc>
                <a:spcPct val="100000"/>
              </a:lnSpc>
            </a:pPr>
            <a:r>
              <a:rPr lang="sv-SE" sz="2000" dirty="0">
                <a:solidFill>
                  <a:srgbClr val="2D3752"/>
                </a:solidFill>
              </a:rPr>
              <a:t>Vilket/vilka brott kan det komma i fråga?</a:t>
            </a:r>
          </a:p>
          <a:p>
            <a:pPr lvl="1">
              <a:lnSpc>
                <a:spcPct val="100000"/>
              </a:lnSpc>
            </a:pPr>
            <a:r>
              <a:rPr lang="sv-SE" sz="2000" dirty="0">
                <a:solidFill>
                  <a:srgbClr val="2D3752"/>
                </a:solidFill>
              </a:rPr>
              <a:t>Hur borde man agera om man ser en sådan bild? </a:t>
            </a:r>
            <a:endParaRPr lang="fi-FI" sz="400" dirty="0">
              <a:solidFill>
                <a:srgbClr val="2D3752"/>
              </a:solidFill>
            </a:endParaRPr>
          </a:p>
        </p:txBody>
      </p:sp>
    </p:spTree>
    <p:extLst>
      <p:ext uri="{BB962C8B-B14F-4D97-AF65-F5344CB8AC3E}">
        <p14:creationId xmlns:p14="http://schemas.microsoft.com/office/powerpoint/2010/main" val="163491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Exempel</a:t>
            </a:r>
            <a:r>
              <a:rPr lang="fi-FI" sz="4000" b="1" dirty="0">
                <a:solidFill>
                  <a:srgbClr val="2D3752"/>
                </a:solidFill>
                <a:latin typeface="+mn-lt"/>
              </a:rPr>
              <a:t> 2 (</a:t>
            </a:r>
            <a:r>
              <a:rPr lang="fi-FI" sz="4000" b="1" dirty="0" err="1">
                <a:solidFill>
                  <a:srgbClr val="2D3752"/>
                </a:solidFill>
                <a:latin typeface="+mn-lt"/>
              </a:rPr>
              <a:t>fortsätter</a:t>
            </a:r>
            <a:r>
              <a:rPr lang="fi-FI" sz="4000" b="1" dirty="0">
                <a:solidFill>
                  <a:srgbClr val="2D3752"/>
                </a:solidFill>
                <a:latin typeface="+mn-lt"/>
              </a:rPr>
              <a:t>)</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fontScale="92500"/>
          </a:bodyPr>
          <a:lstStyle/>
          <a:p>
            <a:pPr>
              <a:lnSpc>
                <a:spcPct val="100000"/>
              </a:lnSpc>
            </a:pPr>
            <a:r>
              <a:rPr lang="sv-SE" sz="2400" dirty="0">
                <a:solidFill>
                  <a:srgbClr val="2D3752"/>
                </a:solidFill>
              </a:rPr>
              <a:t>Kanske är det fråga om ett skämt, kanske inte. En utomstående person kan inte veta det. </a:t>
            </a:r>
          </a:p>
          <a:p>
            <a:pPr lvl="1">
              <a:lnSpc>
                <a:spcPct val="100000"/>
              </a:lnSpc>
            </a:pPr>
            <a:r>
              <a:rPr lang="sv-SE" sz="2000" dirty="0">
                <a:solidFill>
                  <a:srgbClr val="2D3752"/>
                </a:solidFill>
              </a:rPr>
              <a:t>Polisen tar alla hot på allvar! </a:t>
            </a:r>
          </a:p>
          <a:p>
            <a:pPr lvl="1">
              <a:lnSpc>
                <a:spcPct val="100000"/>
              </a:lnSpc>
            </a:pPr>
            <a:r>
              <a:rPr lang="sv-SE" sz="2000" dirty="0">
                <a:solidFill>
                  <a:srgbClr val="2D3752"/>
                </a:solidFill>
              </a:rPr>
              <a:t>Kom ihåg att sådant skämtande kan såra flera personer</a:t>
            </a:r>
          </a:p>
          <a:p>
            <a:pPr>
              <a:lnSpc>
                <a:spcPct val="100000"/>
              </a:lnSpc>
            </a:pPr>
            <a:r>
              <a:rPr lang="sv-SE" sz="2400" dirty="0">
                <a:solidFill>
                  <a:srgbClr val="2D3752"/>
                </a:solidFill>
              </a:rPr>
              <a:t>Eventuella brott: </a:t>
            </a:r>
          </a:p>
          <a:p>
            <a:pPr lvl="1">
              <a:lnSpc>
                <a:spcPct val="100000"/>
              </a:lnSpc>
            </a:pPr>
            <a:r>
              <a:rPr lang="sv-SE" sz="2000" dirty="0">
                <a:solidFill>
                  <a:srgbClr val="2D3752"/>
                </a:solidFill>
              </a:rPr>
              <a:t>Olaga hot</a:t>
            </a:r>
          </a:p>
          <a:p>
            <a:pPr lvl="1">
              <a:lnSpc>
                <a:spcPct val="100000"/>
              </a:lnSpc>
            </a:pPr>
            <a:r>
              <a:rPr lang="sv-SE" sz="2000" dirty="0">
                <a:solidFill>
                  <a:srgbClr val="2D3752"/>
                </a:solidFill>
              </a:rPr>
              <a:t>Falskt alarm</a:t>
            </a:r>
          </a:p>
          <a:p>
            <a:pPr lvl="1">
              <a:lnSpc>
                <a:spcPct val="100000"/>
              </a:lnSpc>
            </a:pPr>
            <a:r>
              <a:rPr lang="sv-SE" sz="2000" dirty="0">
                <a:solidFill>
                  <a:srgbClr val="2D3752"/>
                </a:solidFill>
              </a:rPr>
              <a:t>Förberedelse till grovt brott mot liv eller hälsa</a:t>
            </a:r>
          </a:p>
          <a:p>
            <a:pPr>
              <a:lnSpc>
                <a:spcPct val="100000"/>
              </a:lnSpc>
            </a:pPr>
            <a:r>
              <a:rPr lang="sv-SE" sz="2400" dirty="0">
                <a:solidFill>
                  <a:srgbClr val="2D3752"/>
                </a:solidFill>
              </a:rPr>
              <a:t>Vad ska man göra: </a:t>
            </a:r>
          </a:p>
          <a:p>
            <a:pPr lvl="1">
              <a:lnSpc>
                <a:spcPct val="100000"/>
              </a:lnSpc>
            </a:pPr>
            <a:r>
              <a:rPr lang="sv-SE" sz="2000" dirty="0">
                <a:solidFill>
                  <a:srgbClr val="2D3752"/>
                </a:solidFill>
              </a:rPr>
              <a:t>Ta kontakt med föräldrarna och läraren. </a:t>
            </a:r>
          </a:p>
          <a:p>
            <a:pPr lvl="1">
              <a:lnSpc>
                <a:spcPct val="100000"/>
              </a:lnSpc>
            </a:pPr>
            <a:r>
              <a:rPr lang="sv-SE" sz="2000" dirty="0">
                <a:solidFill>
                  <a:srgbClr val="2D3752"/>
                </a:solidFill>
              </a:rPr>
              <a:t>Ta kontakt med polisen. </a:t>
            </a:r>
            <a:endParaRPr lang="fi-FI" sz="400" dirty="0">
              <a:solidFill>
                <a:srgbClr val="2D3752"/>
              </a:solidFill>
            </a:endParaRPr>
          </a:p>
        </p:txBody>
      </p:sp>
    </p:spTree>
    <p:extLst>
      <p:ext uri="{BB962C8B-B14F-4D97-AF65-F5344CB8AC3E}">
        <p14:creationId xmlns:p14="http://schemas.microsoft.com/office/powerpoint/2010/main" val="85534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Checklista</a:t>
            </a:r>
            <a:r>
              <a:rPr lang="fi-FI" sz="4000" b="1" dirty="0">
                <a:solidFill>
                  <a:srgbClr val="2D3752"/>
                </a:solidFill>
                <a:latin typeface="+mn-lt"/>
              </a:rPr>
              <a:t> för </a:t>
            </a:r>
            <a:r>
              <a:rPr lang="fi-FI" sz="4000" b="1" dirty="0" err="1">
                <a:solidFill>
                  <a:srgbClr val="2D3752"/>
                </a:solidFill>
                <a:latin typeface="+mn-lt"/>
              </a:rPr>
              <a:t>nätpublicering</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Tänk på hurdan bild du vill ge av dig själv. </a:t>
            </a:r>
          </a:p>
          <a:p>
            <a:pPr>
              <a:lnSpc>
                <a:spcPct val="100000"/>
              </a:lnSpc>
            </a:pPr>
            <a:r>
              <a:rPr lang="sv-SE" sz="2400" dirty="0">
                <a:solidFill>
                  <a:srgbClr val="2D3752"/>
                </a:solidFill>
              </a:rPr>
              <a:t>Det är mycket svårt att förhindra spridning av en bild eller en text som en gång har publicerats. </a:t>
            </a:r>
          </a:p>
          <a:p>
            <a:pPr>
              <a:lnSpc>
                <a:spcPct val="100000"/>
              </a:lnSpc>
            </a:pPr>
            <a:r>
              <a:rPr lang="sv-SE" sz="2400" dirty="0">
                <a:solidFill>
                  <a:srgbClr val="2D3752"/>
                </a:solidFill>
              </a:rPr>
              <a:t>Det är möjligt att material som en gång har publicerats på nätet kan aldrig raderas från nätet. </a:t>
            </a:r>
          </a:p>
          <a:p>
            <a:pPr>
              <a:lnSpc>
                <a:spcPct val="100000"/>
              </a:lnSpc>
            </a:pPr>
            <a:r>
              <a:rPr lang="sv-SE" sz="2400" dirty="0">
                <a:solidFill>
                  <a:srgbClr val="2D3752"/>
                </a:solidFill>
              </a:rPr>
              <a:t>Du har (straffrättsligt) ansvar för det material som du har publicerat.</a:t>
            </a:r>
          </a:p>
          <a:p>
            <a:pPr>
              <a:lnSpc>
                <a:spcPct val="100000"/>
              </a:lnSpc>
            </a:pPr>
            <a:r>
              <a:rPr lang="sv-SE" sz="2400" dirty="0">
                <a:solidFill>
                  <a:srgbClr val="2D3752"/>
                </a:solidFill>
              </a:rPr>
              <a:t>Kom ihåg att respektera andra! Tänk på hur en elak kommentar skulle kännas om någon kommenterade dig på sådant sätt. </a:t>
            </a:r>
            <a:endParaRPr lang="fi-FI" sz="800" dirty="0">
              <a:solidFill>
                <a:srgbClr val="2D3752"/>
              </a:solidFill>
            </a:endParaRPr>
          </a:p>
        </p:txBody>
      </p:sp>
    </p:spTree>
    <p:extLst>
      <p:ext uri="{BB962C8B-B14F-4D97-AF65-F5344CB8AC3E}">
        <p14:creationId xmlns:p14="http://schemas.microsoft.com/office/powerpoint/2010/main" val="202745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err="1">
                <a:solidFill>
                  <a:srgbClr val="2D3752"/>
                </a:solidFill>
                <a:latin typeface="+mn-lt"/>
              </a:rPr>
              <a:t>Till</a:t>
            </a:r>
            <a:r>
              <a:rPr lang="fi-FI" sz="4000" b="1" dirty="0">
                <a:solidFill>
                  <a:srgbClr val="2D3752"/>
                </a:solidFill>
                <a:latin typeface="+mn-lt"/>
              </a:rPr>
              <a:t> </a:t>
            </a:r>
            <a:r>
              <a:rPr lang="fi-FI" sz="4000" b="1" dirty="0" err="1">
                <a:solidFill>
                  <a:srgbClr val="2D3752"/>
                </a:solidFill>
                <a:latin typeface="+mn-lt"/>
              </a:rPr>
              <a:t>slut</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77897" cy="3833091"/>
          </a:xfrm>
        </p:spPr>
        <p:txBody>
          <a:bodyPr>
            <a:normAutofit/>
          </a:bodyPr>
          <a:lstStyle/>
          <a:p>
            <a:pPr>
              <a:lnSpc>
                <a:spcPct val="100000"/>
              </a:lnSpc>
            </a:pPr>
            <a:r>
              <a:rPr lang="sv-SE" sz="2400" dirty="0">
                <a:solidFill>
                  <a:srgbClr val="2D3752"/>
                </a:solidFill>
              </a:rPr>
              <a:t>Fundera noga på vad du ska publicera på nätet</a:t>
            </a:r>
            <a:br>
              <a:rPr lang="sv-SE" sz="2400" dirty="0">
                <a:solidFill>
                  <a:srgbClr val="2D3752"/>
                </a:solidFill>
              </a:rPr>
            </a:br>
            <a:r>
              <a:rPr lang="sv-SE" sz="2400" dirty="0">
                <a:solidFill>
                  <a:srgbClr val="2D3752"/>
                </a:solidFill>
              </a:rPr>
              <a:t>(bilder, videor, skrivningar)</a:t>
            </a:r>
          </a:p>
          <a:p>
            <a:pPr>
              <a:lnSpc>
                <a:spcPct val="100000"/>
              </a:lnSpc>
            </a:pPr>
            <a:r>
              <a:rPr lang="sv-SE" sz="2400" dirty="0">
                <a:solidFill>
                  <a:srgbClr val="2D3752"/>
                </a:solidFill>
              </a:rPr>
              <a:t>Ge aldrig dina lösenord till några andra!</a:t>
            </a:r>
            <a:br>
              <a:rPr lang="sv-SE" sz="2400" dirty="0">
                <a:solidFill>
                  <a:srgbClr val="2D3752"/>
                </a:solidFill>
              </a:rPr>
            </a:br>
            <a:r>
              <a:rPr lang="sv-SE" sz="2400" dirty="0">
                <a:solidFill>
                  <a:srgbClr val="2D3752"/>
                </a:solidFill>
              </a:rPr>
              <a:t>De är personliga.</a:t>
            </a:r>
            <a:endParaRPr lang="fi-FI" sz="800" dirty="0">
              <a:solidFill>
                <a:srgbClr val="2D3752"/>
              </a:solidFill>
            </a:endParaRPr>
          </a:p>
        </p:txBody>
      </p:sp>
    </p:spTree>
    <p:extLst>
      <p:ext uri="{BB962C8B-B14F-4D97-AF65-F5344CB8AC3E}">
        <p14:creationId xmlns:p14="http://schemas.microsoft.com/office/powerpoint/2010/main" val="233874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1545957"/>
            <a:ext cx="10515600" cy="3766085"/>
          </a:xfrm>
        </p:spPr>
        <p:txBody>
          <a:bodyPr>
            <a:normAutofit/>
          </a:bodyPr>
          <a:lstStyle/>
          <a:p>
            <a:pPr algn="ctr">
              <a:lnSpc>
                <a:spcPct val="100000"/>
              </a:lnSpc>
            </a:pPr>
            <a:r>
              <a:rPr lang="fi-FI" sz="2800" dirty="0">
                <a:solidFill>
                  <a:srgbClr val="2D3752"/>
                </a:solidFill>
                <a:latin typeface="+mn-lt"/>
                <a:hlinkClick r:id="rId3">
                  <a:extLst>
                    <a:ext uri="{A12FA001-AC4F-418D-AE19-62706E023703}">
                      <ahyp:hlinkClr xmlns:ahyp="http://schemas.microsoft.com/office/drawing/2018/hyperlinkcolor" val="tx"/>
                    </a:ext>
                  </a:extLst>
                </a:hlinkClick>
              </a:rPr>
              <a:t>www.asianajajaliitto.ﬁ</a:t>
            </a:r>
            <a:br>
              <a:rPr lang="fi-FI" sz="2800" dirty="0">
                <a:solidFill>
                  <a:srgbClr val="2D3752"/>
                </a:solidFill>
                <a:latin typeface="+mn-lt"/>
              </a:rPr>
            </a:br>
            <a:r>
              <a:rPr lang="fi-FI" sz="2800" dirty="0">
                <a:solidFill>
                  <a:srgbClr val="2D3752"/>
                </a:solidFill>
                <a:latin typeface="+mn-lt"/>
                <a:hlinkClick r:id="rId4">
                  <a:extLst>
                    <a:ext uri="{A12FA001-AC4F-418D-AE19-62706E023703}">
                      <ahyp:hlinkClr xmlns:ahyp="http://schemas.microsoft.com/office/drawing/2018/hyperlinkcolor" val="tx"/>
                    </a:ext>
                  </a:extLst>
                </a:hlinkClick>
              </a:rPr>
              <a:t>www.advokatforbundet.ﬁ</a:t>
            </a:r>
            <a:br>
              <a:rPr lang="fi-FI" sz="2800" dirty="0">
                <a:solidFill>
                  <a:srgbClr val="2D3752"/>
                </a:solidFill>
                <a:latin typeface="+mn-lt"/>
              </a:rPr>
            </a:br>
            <a:br>
              <a:rPr lang="fi-FI" sz="2800" dirty="0">
                <a:solidFill>
                  <a:srgbClr val="2D3752"/>
                </a:solidFill>
                <a:latin typeface="+mn-lt"/>
              </a:rPr>
            </a:br>
            <a:r>
              <a:rPr lang="fi-FI" sz="2800" dirty="0">
                <a:solidFill>
                  <a:srgbClr val="2D3752"/>
                </a:solidFill>
                <a:latin typeface="+mn-lt"/>
              </a:rPr>
              <a:t>Twitter: @asianajajat</a:t>
            </a:r>
            <a:br>
              <a:rPr lang="fi-FI" sz="2800" dirty="0">
                <a:solidFill>
                  <a:srgbClr val="2D3752"/>
                </a:solidFill>
                <a:latin typeface="+mn-lt"/>
              </a:rPr>
            </a:br>
            <a:r>
              <a:rPr lang="fi-FI" sz="2800" dirty="0">
                <a:solidFill>
                  <a:srgbClr val="2D3752"/>
                </a:solidFill>
                <a:latin typeface="+mn-lt"/>
              </a:rPr>
              <a:t>Facebook: @asianajajat</a:t>
            </a:r>
            <a:br>
              <a:rPr lang="fi-FI" sz="2800" dirty="0">
                <a:solidFill>
                  <a:srgbClr val="2D3752"/>
                </a:solidFill>
                <a:latin typeface="+mn-lt"/>
              </a:rPr>
            </a:br>
            <a:r>
              <a:rPr lang="fi-FI" sz="2800" dirty="0">
                <a:solidFill>
                  <a:srgbClr val="2D3752"/>
                </a:solidFill>
                <a:latin typeface="+mn-lt"/>
              </a:rPr>
              <a:t>LinkedIn: Suomen Asianajaliitto</a:t>
            </a:r>
            <a:br>
              <a:rPr lang="fi-FI" sz="2800" dirty="0">
                <a:solidFill>
                  <a:srgbClr val="2D3752"/>
                </a:solidFill>
                <a:latin typeface="+mn-lt"/>
              </a:rPr>
            </a:br>
            <a:r>
              <a:rPr lang="fi-FI" sz="2800" dirty="0">
                <a:solidFill>
                  <a:srgbClr val="2D3752"/>
                </a:solidFill>
                <a:latin typeface="+mn-lt"/>
              </a:rPr>
              <a:t>Instagram: @asianajajat</a:t>
            </a:r>
            <a:br>
              <a:rPr lang="fi-FI" sz="2800" dirty="0">
                <a:solidFill>
                  <a:srgbClr val="2D3752"/>
                </a:solidFill>
                <a:latin typeface="+mn-lt"/>
              </a:rPr>
            </a:br>
            <a:r>
              <a:rPr lang="fi-FI" sz="2800" dirty="0">
                <a:solidFill>
                  <a:srgbClr val="2D3752"/>
                </a:solidFill>
                <a:latin typeface="+mn-lt"/>
              </a:rPr>
              <a:t>youtube.com/asianajajat</a:t>
            </a:r>
          </a:p>
        </p:txBody>
      </p:sp>
    </p:spTree>
    <p:extLst>
      <p:ext uri="{BB962C8B-B14F-4D97-AF65-F5344CB8AC3E}">
        <p14:creationId xmlns:p14="http://schemas.microsoft.com/office/powerpoint/2010/main" val="358632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Lagar och förordningar</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8071022" cy="4023602"/>
          </a:xfrm>
        </p:spPr>
        <p:txBody>
          <a:bodyPr>
            <a:normAutofit lnSpcReduction="10000"/>
          </a:bodyPr>
          <a:lstStyle/>
          <a:p>
            <a:pPr>
              <a:lnSpc>
                <a:spcPct val="100000"/>
              </a:lnSpc>
            </a:pPr>
            <a:r>
              <a:rPr lang="sv-SE" sz="2400" dirty="0">
                <a:solidFill>
                  <a:srgbClr val="2D3752"/>
                </a:solidFill>
              </a:rPr>
              <a:t>Riksdagen stiftar lagar </a:t>
            </a:r>
          </a:p>
          <a:p>
            <a:pPr lvl="1">
              <a:lnSpc>
                <a:spcPct val="100000"/>
              </a:lnSpc>
            </a:pPr>
            <a:r>
              <a:rPr lang="sv-SE" sz="2000" dirty="0">
                <a:solidFill>
                  <a:srgbClr val="2D3752"/>
                </a:solidFill>
              </a:rPr>
              <a:t>Förberedelsen av en lag inleds av ett initiativ, t.ex. av inträde i regeringsprogrammet, eller av ministerns eller ministeriums eget initiativ.</a:t>
            </a:r>
          </a:p>
          <a:p>
            <a:pPr lvl="1">
              <a:lnSpc>
                <a:spcPct val="100000"/>
              </a:lnSpc>
            </a:pPr>
            <a:r>
              <a:rPr lang="sv-SE" sz="2000" dirty="0">
                <a:solidFill>
                  <a:srgbClr val="2D3752"/>
                </a:solidFill>
              </a:rPr>
              <a:t>Före en proposition bereds en lag i ministerier och utlåtanden om lagen begärs av olika parter.</a:t>
            </a:r>
          </a:p>
          <a:p>
            <a:pPr>
              <a:lnSpc>
                <a:spcPct val="100000"/>
              </a:lnSpc>
            </a:pPr>
            <a:r>
              <a:rPr lang="sv-SE" sz="2400" dirty="0">
                <a:solidFill>
                  <a:srgbClr val="2D3752"/>
                </a:solidFill>
              </a:rPr>
              <a:t>Medborgares deltagande</a:t>
            </a:r>
          </a:p>
          <a:p>
            <a:pPr lvl="1">
              <a:lnSpc>
                <a:spcPct val="100000"/>
              </a:lnSpc>
            </a:pPr>
            <a:r>
              <a:rPr lang="sv-SE" sz="2000" dirty="0">
                <a:solidFill>
                  <a:srgbClr val="2D3752"/>
                </a:solidFill>
              </a:rPr>
              <a:t>Röstning</a:t>
            </a:r>
          </a:p>
          <a:p>
            <a:pPr lvl="1">
              <a:lnSpc>
                <a:spcPct val="100000"/>
              </a:lnSpc>
            </a:pPr>
            <a:r>
              <a:rPr lang="sv-SE" sz="2000" dirty="0">
                <a:solidFill>
                  <a:srgbClr val="2D3752"/>
                </a:solidFill>
              </a:rPr>
              <a:t>Medborgarinitiativ</a:t>
            </a:r>
          </a:p>
          <a:p>
            <a:pPr>
              <a:lnSpc>
                <a:spcPct val="100000"/>
              </a:lnSpc>
            </a:pPr>
            <a:r>
              <a:rPr lang="sv-SE" sz="2400" dirty="0">
                <a:solidFill>
                  <a:srgbClr val="2D3752"/>
                </a:solidFill>
              </a:rPr>
              <a:t>Lagarna på nätet: finlex.fi </a:t>
            </a:r>
          </a:p>
          <a:p>
            <a:pPr>
              <a:lnSpc>
                <a:spcPct val="100000"/>
              </a:lnSpc>
            </a:pPr>
            <a:r>
              <a:rPr lang="sv-SE" sz="2400" dirty="0">
                <a:solidFill>
                  <a:srgbClr val="2D3752"/>
                </a:solidFill>
              </a:rPr>
              <a:t>Fråga: Varför behöver vi lagar?</a:t>
            </a:r>
            <a:endParaRPr lang="fi-FI" sz="2400" dirty="0">
              <a:solidFill>
                <a:srgbClr val="2D3752"/>
              </a:solidFill>
            </a:endParaRPr>
          </a:p>
        </p:txBody>
      </p:sp>
    </p:spTree>
    <p:extLst>
      <p:ext uri="{BB962C8B-B14F-4D97-AF65-F5344CB8AC3E}">
        <p14:creationId xmlns:p14="http://schemas.microsoft.com/office/powerpoint/2010/main" val="138227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Ansvaret för att följa lag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65541" cy="3833091"/>
          </a:xfrm>
        </p:spPr>
        <p:txBody>
          <a:bodyPr>
            <a:normAutofit/>
          </a:bodyPr>
          <a:lstStyle/>
          <a:p>
            <a:pPr>
              <a:lnSpc>
                <a:spcPct val="100000"/>
              </a:lnSpc>
            </a:pPr>
            <a:r>
              <a:rPr lang="sv-SE" sz="2400" dirty="0">
                <a:solidFill>
                  <a:srgbClr val="2D3752"/>
                </a:solidFill>
              </a:rPr>
              <a:t>Straffrättsligt ansvar börjar från 15 års ålder</a:t>
            </a:r>
          </a:p>
          <a:p>
            <a:pPr>
              <a:lnSpc>
                <a:spcPct val="100000"/>
              </a:lnSpc>
            </a:pPr>
            <a:r>
              <a:rPr lang="sv-SE" sz="2400" dirty="0">
                <a:solidFill>
                  <a:srgbClr val="2D3752"/>
                </a:solidFill>
              </a:rPr>
              <a:t>Personer yngre än detta har också skadeståndsansvar för de skador som de orsakar. </a:t>
            </a:r>
          </a:p>
          <a:p>
            <a:pPr>
              <a:lnSpc>
                <a:spcPct val="100000"/>
              </a:lnSpc>
            </a:pPr>
            <a:r>
              <a:rPr lang="sv-SE" sz="2400" dirty="0">
                <a:solidFill>
                  <a:srgbClr val="2D3752"/>
                </a:solidFill>
              </a:rPr>
              <a:t>En 15-årig person kan åtalas för ett brott och personen kan döms för det </a:t>
            </a:r>
            <a:endParaRPr lang="fi-FI" sz="2400" dirty="0">
              <a:solidFill>
                <a:srgbClr val="2D3752"/>
              </a:solidFill>
            </a:endParaRPr>
          </a:p>
        </p:txBody>
      </p:sp>
    </p:spTree>
    <p:extLst>
      <p:ext uri="{BB962C8B-B14F-4D97-AF65-F5344CB8AC3E}">
        <p14:creationId xmlns:p14="http://schemas.microsoft.com/office/powerpoint/2010/main" val="34613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sv-SE" sz="4000" b="1" dirty="0">
                <a:solidFill>
                  <a:srgbClr val="2D3752"/>
                </a:solidFill>
                <a:latin typeface="+mn-lt"/>
              </a:rPr>
              <a:t>Ansvaret för att följa lag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I straffregistret bevaras uppgifter om alla de brott för vilka straffet är något annat än böter. </a:t>
            </a:r>
          </a:p>
          <a:p>
            <a:pPr>
              <a:lnSpc>
                <a:spcPct val="100000"/>
              </a:lnSpc>
            </a:pPr>
            <a:r>
              <a:rPr lang="sv-SE" sz="2400" dirty="0">
                <a:solidFill>
                  <a:srgbClr val="2D3752"/>
                </a:solidFill>
              </a:rPr>
              <a:t>Uppgifterna bevaras minst 5 år.</a:t>
            </a:r>
          </a:p>
          <a:p>
            <a:pPr lvl="1">
              <a:lnSpc>
                <a:spcPct val="100000"/>
              </a:lnSpc>
            </a:pPr>
            <a:r>
              <a:rPr lang="sv-SE" sz="2000" dirty="0">
                <a:solidFill>
                  <a:srgbClr val="2D3752"/>
                </a:solidFill>
              </a:rPr>
              <a:t>Uppgifterna kan också senare göra det svårare för dig att t.ex. få en studie- eller arbetsplats</a:t>
            </a:r>
            <a:endParaRPr lang="fi-FI" sz="1600" dirty="0">
              <a:solidFill>
                <a:srgbClr val="2D3752"/>
              </a:solidFill>
            </a:endParaRPr>
          </a:p>
        </p:txBody>
      </p:sp>
    </p:spTree>
    <p:extLst>
      <p:ext uri="{BB962C8B-B14F-4D97-AF65-F5344CB8AC3E}">
        <p14:creationId xmlns:p14="http://schemas.microsoft.com/office/powerpoint/2010/main" val="187416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Domstolarna</a:t>
            </a:r>
            <a:endParaRPr lang="fi-FI" sz="4000" b="1" dirty="0">
              <a:solidFill>
                <a:srgbClr val="2D3752"/>
              </a:solidFill>
              <a:latin typeface="+mn-lt"/>
            </a:endParaRPr>
          </a:p>
        </p:txBody>
      </p:sp>
      <p:sp>
        <p:nvSpPr>
          <p:cNvPr id="3" name="Suorakulmio 2">
            <a:extLst>
              <a:ext uri="{FF2B5EF4-FFF2-40B4-BE49-F238E27FC236}">
                <a16:creationId xmlns:a16="http://schemas.microsoft.com/office/drawing/2014/main" id="{7C203977-836D-4FC4-9231-3D23ACDA79F0}"/>
              </a:ext>
            </a:extLst>
          </p:cNvPr>
          <p:cNvSpPr/>
          <p:nvPr/>
        </p:nvSpPr>
        <p:spPr>
          <a:xfrm>
            <a:off x="1767015" y="2311549"/>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1866659B-B88B-48D9-83F5-E05B26207102}"/>
              </a:ext>
            </a:extLst>
          </p:cNvPr>
          <p:cNvSpPr/>
          <p:nvPr/>
        </p:nvSpPr>
        <p:spPr>
          <a:xfrm>
            <a:off x="1767015" y="3637112"/>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6CC0F4DD-A225-4672-9141-575C10E4470C}"/>
              </a:ext>
            </a:extLst>
          </p:cNvPr>
          <p:cNvSpPr/>
          <p:nvPr/>
        </p:nvSpPr>
        <p:spPr>
          <a:xfrm>
            <a:off x="1767015" y="4962675"/>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DA8E004B-E749-49E9-877B-D9C19CB835F7}"/>
              </a:ext>
            </a:extLst>
          </p:cNvPr>
          <p:cNvSpPr/>
          <p:nvPr/>
        </p:nvSpPr>
        <p:spPr>
          <a:xfrm>
            <a:off x="4957118" y="2311549"/>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69B9686C-F92E-47A1-BE86-96EF00F12A4D}"/>
              </a:ext>
            </a:extLst>
          </p:cNvPr>
          <p:cNvSpPr/>
          <p:nvPr/>
        </p:nvSpPr>
        <p:spPr>
          <a:xfrm>
            <a:off x="4957118" y="4962675"/>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218B929-EF32-42A8-ABEF-1B8BC14F5947}"/>
              </a:ext>
            </a:extLst>
          </p:cNvPr>
          <p:cNvSpPr/>
          <p:nvPr/>
        </p:nvSpPr>
        <p:spPr>
          <a:xfrm>
            <a:off x="8147221" y="2311549"/>
            <a:ext cx="2261288" cy="3490550"/>
          </a:xfrm>
          <a:prstGeom prst="rect">
            <a:avLst/>
          </a:prstGeom>
          <a:solidFill>
            <a:srgbClr val="7A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Alas 8">
            <a:extLst>
              <a:ext uri="{FF2B5EF4-FFF2-40B4-BE49-F238E27FC236}">
                <a16:creationId xmlns:a16="http://schemas.microsoft.com/office/drawing/2014/main" id="{8EDBCD8E-5816-482E-ACF2-B2BE28C16DEE}"/>
              </a:ext>
            </a:extLst>
          </p:cNvPr>
          <p:cNvSpPr/>
          <p:nvPr/>
        </p:nvSpPr>
        <p:spPr>
          <a:xfrm>
            <a:off x="5939481" y="3246240"/>
            <a:ext cx="313038" cy="1631091"/>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Alas 9">
            <a:extLst>
              <a:ext uri="{FF2B5EF4-FFF2-40B4-BE49-F238E27FC236}">
                <a16:creationId xmlns:a16="http://schemas.microsoft.com/office/drawing/2014/main" id="{80016176-A541-4842-A5BF-B4376B85AF6B}"/>
              </a:ext>
            </a:extLst>
          </p:cNvPr>
          <p:cNvSpPr/>
          <p:nvPr/>
        </p:nvSpPr>
        <p:spPr>
          <a:xfrm>
            <a:off x="2716426" y="3233245"/>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Alas 10">
            <a:extLst>
              <a:ext uri="{FF2B5EF4-FFF2-40B4-BE49-F238E27FC236}">
                <a16:creationId xmlns:a16="http://schemas.microsoft.com/office/drawing/2014/main" id="{381640F7-C7B7-4100-962C-7F6301CFB2CA}"/>
              </a:ext>
            </a:extLst>
          </p:cNvPr>
          <p:cNvSpPr/>
          <p:nvPr/>
        </p:nvSpPr>
        <p:spPr>
          <a:xfrm>
            <a:off x="2716425" y="4569003"/>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B65D3CD-6A3E-40A5-AFA0-62D12274E4FC}"/>
              </a:ext>
            </a:extLst>
          </p:cNvPr>
          <p:cNvSpPr txBox="1"/>
          <p:nvPr/>
        </p:nvSpPr>
        <p:spPr>
          <a:xfrm>
            <a:off x="1868841" y="2546595"/>
            <a:ext cx="2008369" cy="369332"/>
          </a:xfrm>
          <a:prstGeom prst="rect">
            <a:avLst/>
          </a:prstGeom>
          <a:noFill/>
        </p:spPr>
        <p:txBody>
          <a:bodyPr wrap="square" rtlCol="0">
            <a:spAutoFit/>
          </a:bodyPr>
          <a:lstStyle/>
          <a:p>
            <a:pPr algn="ctr"/>
            <a:r>
              <a:rPr lang="fi-FI" dirty="0" err="1">
                <a:solidFill>
                  <a:schemeClr val="bg1"/>
                </a:solidFill>
              </a:rPr>
              <a:t>Tingsrätten</a:t>
            </a:r>
            <a:endParaRPr lang="fi-FI" dirty="0">
              <a:solidFill>
                <a:schemeClr val="bg1"/>
              </a:solidFill>
            </a:endParaRPr>
          </a:p>
        </p:txBody>
      </p:sp>
      <p:sp>
        <p:nvSpPr>
          <p:cNvPr id="13" name="Tekstiruutu 12">
            <a:extLst>
              <a:ext uri="{FF2B5EF4-FFF2-40B4-BE49-F238E27FC236}">
                <a16:creationId xmlns:a16="http://schemas.microsoft.com/office/drawing/2014/main" id="{93487F4B-809A-4A2E-BB87-F348EFAB0084}"/>
              </a:ext>
            </a:extLst>
          </p:cNvPr>
          <p:cNvSpPr txBox="1"/>
          <p:nvPr/>
        </p:nvSpPr>
        <p:spPr>
          <a:xfrm>
            <a:off x="1893474" y="3872158"/>
            <a:ext cx="2008369" cy="369332"/>
          </a:xfrm>
          <a:prstGeom prst="rect">
            <a:avLst/>
          </a:prstGeom>
          <a:noFill/>
        </p:spPr>
        <p:txBody>
          <a:bodyPr wrap="square" rtlCol="0">
            <a:spAutoFit/>
          </a:bodyPr>
          <a:lstStyle/>
          <a:p>
            <a:pPr algn="ctr"/>
            <a:r>
              <a:rPr lang="fi-FI" dirty="0" err="1">
                <a:solidFill>
                  <a:schemeClr val="bg1"/>
                </a:solidFill>
              </a:rPr>
              <a:t>Hovrätten</a:t>
            </a:r>
            <a:endParaRPr lang="fi-FI" dirty="0">
              <a:solidFill>
                <a:schemeClr val="bg1"/>
              </a:solidFill>
            </a:endParaRPr>
          </a:p>
        </p:txBody>
      </p:sp>
      <p:sp>
        <p:nvSpPr>
          <p:cNvPr id="14" name="Tekstiruutu 13">
            <a:extLst>
              <a:ext uri="{FF2B5EF4-FFF2-40B4-BE49-F238E27FC236}">
                <a16:creationId xmlns:a16="http://schemas.microsoft.com/office/drawing/2014/main" id="{3ED392F3-8991-4BD0-AF66-63E5269BBF44}"/>
              </a:ext>
            </a:extLst>
          </p:cNvPr>
          <p:cNvSpPr txBox="1"/>
          <p:nvPr/>
        </p:nvSpPr>
        <p:spPr>
          <a:xfrm>
            <a:off x="1893474" y="5197721"/>
            <a:ext cx="2008369" cy="369332"/>
          </a:xfrm>
          <a:prstGeom prst="rect">
            <a:avLst/>
          </a:prstGeom>
          <a:noFill/>
        </p:spPr>
        <p:txBody>
          <a:bodyPr wrap="square" rtlCol="0">
            <a:spAutoFit/>
          </a:bodyPr>
          <a:lstStyle/>
          <a:p>
            <a:pPr algn="ctr"/>
            <a:r>
              <a:rPr lang="fi-FI" dirty="0" err="1">
                <a:solidFill>
                  <a:schemeClr val="bg1"/>
                </a:solidFill>
              </a:rPr>
              <a:t>Högsta</a:t>
            </a:r>
            <a:r>
              <a:rPr lang="fi-FI" dirty="0">
                <a:solidFill>
                  <a:schemeClr val="bg1"/>
                </a:solidFill>
              </a:rPr>
              <a:t> </a:t>
            </a:r>
            <a:r>
              <a:rPr lang="fi-FI" dirty="0" err="1">
                <a:solidFill>
                  <a:schemeClr val="bg1"/>
                </a:solidFill>
              </a:rPr>
              <a:t>domstolen</a:t>
            </a:r>
            <a:endParaRPr lang="fi-FI" dirty="0">
              <a:solidFill>
                <a:schemeClr val="bg1"/>
              </a:solidFill>
            </a:endParaRPr>
          </a:p>
        </p:txBody>
      </p:sp>
      <p:sp>
        <p:nvSpPr>
          <p:cNvPr id="15" name="Tekstiruutu 14">
            <a:extLst>
              <a:ext uri="{FF2B5EF4-FFF2-40B4-BE49-F238E27FC236}">
                <a16:creationId xmlns:a16="http://schemas.microsoft.com/office/drawing/2014/main" id="{7CEB49A5-B7E7-404B-B824-553B0E26D8A1}"/>
              </a:ext>
            </a:extLst>
          </p:cNvPr>
          <p:cNvSpPr txBox="1"/>
          <p:nvPr/>
        </p:nvSpPr>
        <p:spPr>
          <a:xfrm>
            <a:off x="5054745" y="2423025"/>
            <a:ext cx="2008369" cy="646331"/>
          </a:xfrm>
          <a:prstGeom prst="rect">
            <a:avLst/>
          </a:prstGeom>
          <a:noFill/>
        </p:spPr>
        <p:txBody>
          <a:bodyPr wrap="square" rtlCol="0">
            <a:spAutoFit/>
          </a:bodyPr>
          <a:lstStyle/>
          <a:p>
            <a:pPr algn="ctr"/>
            <a:r>
              <a:rPr lang="fi-FI" dirty="0" err="1">
                <a:solidFill>
                  <a:schemeClr val="bg1"/>
                </a:solidFill>
              </a:rPr>
              <a:t>Förvaltnings-domstolen</a:t>
            </a:r>
            <a:endParaRPr lang="fi-FI" dirty="0">
              <a:solidFill>
                <a:schemeClr val="bg1"/>
              </a:solidFill>
            </a:endParaRPr>
          </a:p>
        </p:txBody>
      </p:sp>
      <p:sp>
        <p:nvSpPr>
          <p:cNvPr id="16" name="Tekstiruutu 15">
            <a:extLst>
              <a:ext uri="{FF2B5EF4-FFF2-40B4-BE49-F238E27FC236}">
                <a16:creationId xmlns:a16="http://schemas.microsoft.com/office/drawing/2014/main" id="{9D039075-ABC1-4647-9FC4-336C3B4A6A69}"/>
              </a:ext>
            </a:extLst>
          </p:cNvPr>
          <p:cNvSpPr txBox="1"/>
          <p:nvPr/>
        </p:nvSpPr>
        <p:spPr>
          <a:xfrm>
            <a:off x="4930346" y="5083935"/>
            <a:ext cx="2298357" cy="646331"/>
          </a:xfrm>
          <a:prstGeom prst="rect">
            <a:avLst/>
          </a:prstGeom>
          <a:noFill/>
        </p:spPr>
        <p:txBody>
          <a:bodyPr wrap="square" rtlCol="0">
            <a:spAutoFit/>
          </a:bodyPr>
          <a:lstStyle/>
          <a:p>
            <a:pPr algn="ctr"/>
            <a:r>
              <a:rPr lang="fi-FI" dirty="0" err="1">
                <a:solidFill>
                  <a:schemeClr val="bg1"/>
                </a:solidFill>
              </a:rPr>
              <a:t>Högsta</a:t>
            </a:r>
            <a:r>
              <a:rPr lang="fi-FI" dirty="0">
                <a:solidFill>
                  <a:schemeClr val="bg1"/>
                </a:solidFill>
              </a:rPr>
              <a:t> </a:t>
            </a:r>
            <a:r>
              <a:rPr lang="fi-FI" dirty="0" err="1">
                <a:solidFill>
                  <a:schemeClr val="bg1"/>
                </a:solidFill>
              </a:rPr>
              <a:t>förvaltnings-domstolen</a:t>
            </a:r>
            <a:endParaRPr lang="fi-FI" dirty="0">
              <a:solidFill>
                <a:schemeClr val="bg1"/>
              </a:solidFill>
            </a:endParaRPr>
          </a:p>
        </p:txBody>
      </p:sp>
      <p:sp>
        <p:nvSpPr>
          <p:cNvPr id="17" name="Tekstiruutu 16">
            <a:extLst>
              <a:ext uri="{FF2B5EF4-FFF2-40B4-BE49-F238E27FC236}">
                <a16:creationId xmlns:a16="http://schemas.microsoft.com/office/drawing/2014/main" id="{7B85E7DA-E0D7-44A2-8883-934CDE86DF11}"/>
              </a:ext>
            </a:extLst>
          </p:cNvPr>
          <p:cNvSpPr txBox="1"/>
          <p:nvPr/>
        </p:nvSpPr>
        <p:spPr>
          <a:xfrm>
            <a:off x="8147222" y="2495576"/>
            <a:ext cx="2261288" cy="2154436"/>
          </a:xfrm>
          <a:prstGeom prst="rect">
            <a:avLst/>
          </a:prstGeom>
          <a:noFill/>
        </p:spPr>
        <p:txBody>
          <a:bodyPr wrap="square" rtlCol="0">
            <a:spAutoFit/>
          </a:bodyPr>
          <a:lstStyle/>
          <a:p>
            <a:pPr algn="ctr"/>
            <a:r>
              <a:rPr lang="sv-SE" dirty="0">
                <a:solidFill>
                  <a:schemeClr val="bg1"/>
                </a:solidFill>
              </a:rPr>
              <a:t>Dessutom finns det specialdomstolar</a:t>
            </a:r>
            <a:r>
              <a:rPr lang="fi-FI" dirty="0">
                <a:solidFill>
                  <a:schemeClr val="bg1"/>
                </a:solidFill>
              </a:rPr>
              <a:t>:</a:t>
            </a:r>
          </a:p>
          <a:p>
            <a:pPr algn="ctr"/>
            <a:endParaRPr lang="fi-FI" dirty="0">
              <a:solidFill>
                <a:schemeClr val="bg1"/>
              </a:solidFill>
            </a:endParaRPr>
          </a:p>
          <a:p>
            <a:pPr marL="285750" indent="-285750">
              <a:buFont typeface="Arial" panose="020B0604020202020204" pitchFamily="34" charset="0"/>
              <a:buChar char="•"/>
            </a:pPr>
            <a:r>
              <a:rPr lang="fi-FI" sz="1600" dirty="0" err="1">
                <a:solidFill>
                  <a:schemeClr val="bg1"/>
                </a:solidFill>
              </a:rPr>
              <a:t>Marknadsdomstolen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Arbetsdomstolen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Försäkrings-domstolen</a:t>
            </a:r>
            <a:endParaRPr lang="fi-FI" sz="1600" dirty="0">
              <a:solidFill>
                <a:schemeClr val="bg1"/>
              </a:solidFill>
            </a:endParaRPr>
          </a:p>
          <a:p>
            <a:pPr marL="285750" indent="-285750">
              <a:buFont typeface="Arial" panose="020B0604020202020204" pitchFamily="34" charset="0"/>
              <a:buChar char="•"/>
            </a:pPr>
            <a:r>
              <a:rPr lang="fi-FI" sz="1600" dirty="0" err="1">
                <a:solidFill>
                  <a:schemeClr val="bg1"/>
                </a:solidFill>
              </a:rPr>
              <a:t>Riksrätten</a:t>
            </a:r>
            <a:endParaRPr lang="fi-FI" sz="1600" dirty="0">
              <a:solidFill>
                <a:schemeClr val="bg1"/>
              </a:solidFill>
            </a:endParaRPr>
          </a:p>
        </p:txBody>
      </p:sp>
    </p:spTree>
    <p:extLst>
      <p:ext uri="{BB962C8B-B14F-4D97-AF65-F5344CB8AC3E}">
        <p14:creationId xmlns:p14="http://schemas.microsoft.com/office/powerpoint/2010/main" val="30786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Brott och straff</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a:bodyPr>
          <a:lstStyle/>
          <a:p>
            <a:pPr>
              <a:lnSpc>
                <a:spcPct val="100000"/>
              </a:lnSpc>
            </a:pPr>
            <a:r>
              <a:rPr lang="sv-SE" sz="2400" dirty="0">
                <a:solidFill>
                  <a:srgbClr val="2D3752"/>
                </a:solidFill>
              </a:rPr>
              <a:t>Polisen − förundersökning</a:t>
            </a:r>
          </a:p>
          <a:p>
            <a:pPr>
              <a:lnSpc>
                <a:spcPct val="100000"/>
              </a:lnSpc>
            </a:pPr>
            <a:r>
              <a:rPr lang="sv-SE" sz="2400" dirty="0">
                <a:solidFill>
                  <a:srgbClr val="2D3752"/>
                </a:solidFill>
              </a:rPr>
              <a:t>Åklagare − åtalsprövning</a:t>
            </a:r>
          </a:p>
          <a:p>
            <a:pPr>
              <a:lnSpc>
                <a:spcPct val="100000"/>
              </a:lnSpc>
            </a:pPr>
            <a:r>
              <a:rPr lang="sv-SE" sz="2400" dirty="0">
                <a:solidFill>
                  <a:srgbClr val="2D3752"/>
                </a:solidFill>
              </a:rPr>
              <a:t>Domstolsbehandling</a:t>
            </a:r>
            <a:endParaRPr lang="fi-FI" sz="2400" dirty="0">
              <a:solidFill>
                <a:srgbClr val="2D3752"/>
              </a:solidFill>
            </a:endParaRPr>
          </a:p>
        </p:txBody>
      </p:sp>
    </p:spTree>
    <p:extLst>
      <p:ext uri="{BB962C8B-B14F-4D97-AF65-F5344CB8AC3E}">
        <p14:creationId xmlns:p14="http://schemas.microsoft.com/office/powerpoint/2010/main" val="60391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Rättegång vid tingsrätten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sv-SE" sz="2400" dirty="0">
                <a:solidFill>
                  <a:srgbClr val="2D3752"/>
                </a:solidFill>
              </a:rPr>
              <a:t>Brottmål</a:t>
            </a:r>
          </a:p>
          <a:p>
            <a:pPr lvl="1">
              <a:lnSpc>
                <a:spcPct val="100000"/>
              </a:lnSpc>
            </a:pPr>
            <a:r>
              <a:rPr lang="sv-SE" sz="2000" dirty="0">
                <a:solidFill>
                  <a:srgbClr val="2D3752"/>
                </a:solidFill>
              </a:rPr>
              <a:t>Äventyrande av trafiksäkerheten, rattfylleri, misshandel, stöld, bedrägeri, narkotikabrott osv.</a:t>
            </a:r>
            <a:endParaRPr lang="fi-FI" sz="1600" dirty="0">
              <a:solidFill>
                <a:srgbClr val="2D3752"/>
              </a:solidFill>
            </a:endParaRPr>
          </a:p>
        </p:txBody>
      </p:sp>
      <p:sp>
        <p:nvSpPr>
          <p:cNvPr id="7" name="Suorakulmio: Pyöristetyt kulmat 6">
            <a:extLst>
              <a:ext uri="{FF2B5EF4-FFF2-40B4-BE49-F238E27FC236}">
                <a16:creationId xmlns:a16="http://schemas.microsoft.com/office/drawing/2014/main" id="{91F69438-4BB0-4C8E-9F87-71E118131EC3}"/>
              </a:ext>
            </a:extLst>
          </p:cNvPr>
          <p:cNvSpPr/>
          <p:nvPr/>
        </p:nvSpPr>
        <p:spPr>
          <a:xfrm>
            <a:off x="3164990" y="3342501"/>
            <a:ext cx="5862019" cy="2848232"/>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CD438E0-C6A7-4B11-8EFC-2F24D716086D}"/>
              </a:ext>
            </a:extLst>
          </p:cNvPr>
          <p:cNvSpPr txBox="1"/>
          <p:nvPr/>
        </p:nvSpPr>
        <p:spPr>
          <a:xfrm>
            <a:off x="3504336" y="3608168"/>
            <a:ext cx="5213753" cy="2308324"/>
          </a:xfrm>
          <a:prstGeom prst="rect">
            <a:avLst/>
          </a:prstGeom>
          <a:noFill/>
        </p:spPr>
        <p:txBody>
          <a:bodyPr wrap="square" rtlCol="0">
            <a:spAutoFit/>
          </a:bodyPr>
          <a:lstStyle/>
          <a:p>
            <a:r>
              <a:rPr lang="sv-SE" sz="2400" dirty="0">
                <a:solidFill>
                  <a:schemeClr val="bg1"/>
                </a:solidFill>
              </a:rPr>
              <a:t>Påföljder kan vara t.ex.:</a:t>
            </a:r>
            <a:endParaRPr lang="fi-FI" sz="2000" dirty="0">
              <a:solidFill>
                <a:schemeClr val="bg1"/>
              </a:solidFill>
            </a:endParaRPr>
          </a:p>
          <a:p>
            <a:pPr marL="342900" indent="-342900">
              <a:buFont typeface="Arial" panose="020B0604020202020204" pitchFamily="34" charset="0"/>
              <a:buChar char="•"/>
            </a:pPr>
            <a:r>
              <a:rPr lang="sv-SE" sz="2000" dirty="0">
                <a:solidFill>
                  <a:schemeClr val="bg1"/>
                </a:solidFill>
              </a:rPr>
              <a:t>Böter</a:t>
            </a:r>
          </a:p>
          <a:p>
            <a:pPr marL="342900" indent="-342900">
              <a:buFont typeface="Arial" panose="020B0604020202020204" pitchFamily="34" charset="0"/>
              <a:buChar char="•"/>
            </a:pPr>
            <a:r>
              <a:rPr lang="sv-SE" sz="2000" dirty="0">
                <a:solidFill>
                  <a:schemeClr val="bg1"/>
                </a:solidFill>
              </a:rPr>
              <a:t>Fängelsestraff (villkorligt eller ovillkorligt)</a:t>
            </a:r>
          </a:p>
          <a:p>
            <a:pPr marL="342900" indent="-342900">
              <a:buFont typeface="Arial" panose="020B0604020202020204" pitchFamily="34" charset="0"/>
              <a:buChar char="•"/>
            </a:pPr>
            <a:r>
              <a:rPr lang="sv-SE" sz="2000" dirty="0">
                <a:solidFill>
                  <a:schemeClr val="bg1"/>
                </a:solidFill>
              </a:rPr>
              <a:t>Samhällstjänst</a:t>
            </a:r>
          </a:p>
          <a:p>
            <a:pPr marL="342900" indent="-342900">
              <a:buFont typeface="Arial" panose="020B0604020202020204" pitchFamily="34" charset="0"/>
              <a:buChar char="•"/>
            </a:pPr>
            <a:r>
              <a:rPr lang="sv-SE" sz="2000" dirty="0">
                <a:solidFill>
                  <a:schemeClr val="bg1"/>
                </a:solidFill>
              </a:rPr>
              <a:t>Ungdomsstraff</a:t>
            </a:r>
          </a:p>
          <a:p>
            <a:pPr marL="342900" indent="-342900">
              <a:buFont typeface="Arial" panose="020B0604020202020204" pitchFamily="34" charset="0"/>
              <a:buChar char="•"/>
            </a:pPr>
            <a:r>
              <a:rPr lang="sv-SE" sz="2000" dirty="0">
                <a:solidFill>
                  <a:schemeClr val="bg1"/>
                </a:solidFill>
              </a:rPr>
              <a:t>Skadestånd, skyldigheten att betala motpartens rättegångskostnader</a:t>
            </a:r>
            <a:endParaRPr lang="fi-FI" sz="2000" dirty="0">
              <a:solidFill>
                <a:schemeClr val="bg1"/>
              </a:solidFill>
            </a:endParaRPr>
          </a:p>
        </p:txBody>
      </p:sp>
    </p:spTree>
    <p:extLst>
      <p:ext uri="{BB962C8B-B14F-4D97-AF65-F5344CB8AC3E}">
        <p14:creationId xmlns:p14="http://schemas.microsoft.com/office/powerpoint/2010/main" val="167634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Rättegång vid tingsrätten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1064157"/>
          </a:xfrm>
        </p:spPr>
        <p:txBody>
          <a:bodyPr>
            <a:normAutofit/>
          </a:bodyPr>
          <a:lstStyle/>
          <a:p>
            <a:pPr>
              <a:lnSpc>
                <a:spcPct val="100000"/>
              </a:lnSpc>
            </a:pPr>
            <a:r>
              <a:rPr lang="fi-FI" sz="2400" dirty="0" err="1">
                <a:solidFill>
                  <a:srgbClr val="2D3752"/>
                </a:solidFill>
              </a:rPr>
              <a:t>Tvistemål</a:t>
            </a:r>
            <a:endParaRPr lang="fi-FI" sz="2400" dirty="0">
              <a:solidFill>
                <a:srgbClr val="2D3752"/>
              </a:solidFill>
            </a:endParaRPr>
          </a:p>
          <a:p>
            <a:pPr lvl="1">
              <a:lnSpc>
                <a:spcPct val="100000"/>
              </a:lnSpc>
            </a:pPr>
            <a:r>
              <a:rPr lang="fi-FI" sz="2000" dirty="0" err="1">
                <a:solidFill>
                  <a:srgbClr val="2D3752"/>
                </a:solidFill>
              </a:rPr>
              <a:t>T.ex</a:t>
            </a:r>
            <a:r>
              <a:rPr lang="fi-FI" sz="2000" dirty="0">
                <a:solidFill>
                  <a:srgbClr val="2D3752"/>
                </a:solidFill>
              </a:rPr>
              <a:t>. </a:t>
            </a:r>
            <a:r>
              <a:rPr lang="fi-FI" sz="2000" dirty="0" err="1">
                <a:solidFill>
                  <a:srgbClr val="2D3752"/>
                </a:solidFill>
              </a:rPr>
              <a:t>betalning</a:t>
            </a:r>
            <a:r>
              <a:rPr lang="fi-FI" sz="2000" dirty="0">
                <a:solidFill>
                  <a:srgbClr val="2D3752"/>
                </a:solidFill>
              </a:rPr>
              <a:t> av </a:t>
            </a:r>
            <a:r>
              <a:rPr lang="fi-FI" sz="2000" dirty="0" err="1">
                <a:solidFill>
                  <a:srgbClr val="2D3752"/>
                </a:solidFill>
              </a:rPr>
              <a:t>skuld</a:t>
            </a:r>
            <a:r>
              <a:rPr lang="fi-FI" sz="2000" dirty="0">
                <a:solidFill>
                  <a:srgbClr val="2D3752"/>
                </a:solidFill>
              </a:rPr>
              <a:t>, </a:t>
            </a:r>
            <a:r>
              <a:rPr lang="fi-FI" sz="2000" dirty="0" err="1">
                <a:solidFill>
                  <a:srgbClr val="2D3752"/>
                </a:solidFill>
              </a:rPr>
              <a:t>köp</a:t>
            </a:r>
            <a:r>
              <a:rPr lang="fi-FI" sz="2000" dirty="0">
                <a:solidFill>
                  <a:srgbClr val="2D3752"/>
                </a:solidFill>
              </a:rPr>
              <a:t>, </a:t>
            </a:r>
            <a:r>
              <a:rPr lang="fi-FI" sz="2000" dirty="0" err="1">
                <a:solidFill>
                  <a:srgbClr val="2D3752"/>
                </a:solidFill>
              </a:rPr>
              <a:t>tolkning</a:t>
            </a:r>
            <a:r>
              <a:rPr lang="fi-FI" sz="2000" dirty="0">
                <a:solidFill>
                  <a:srgbClr val="2D3752"/>
                </a:solidFill>
              </a:rPr>
              <a:t> av </a:t>
            </a:r>
            <a:r>
              <a:rPr lang="fi-FI" sz="2000" dirty="0" err="1">
                <a:solidFill>
                  <a:srgbClr val="2D3752"/>
                </a:solidFill>
              </a:rPr>
              <a:t>avtal</a:t>
            </a:r>
            <a:r>
              <a:rPr lang="fi-FI" sz="2000" dirty="0">
                <a:solidFill>
                  <a:srgbClr val="2D3752"/>
                </a:solidFill>
              </a:rPr>
              <a:t> </a:t>
            </a:r>
            <a:r>
              <a:rPr lang="fi-FI" sz="2000" dirty="0" err="1">
                <a:solidFill>
                  <a:srgbClr val="2D3752"/>
                </a:solidFill>
              </a:rPr>
              <a:t>eller</a:t>
            </a:r>
            <a:r>
              <a:rPr lang="fi-FI" sz="2000" dirty="0">
                <a:solidFill>
                  <a:srgbClr val="2D3752"/>
                </a:solidFill>
              </a:rPr>
              <a:t> </a:t>
            </a:r>
            <a:r>
              <a:rPr lang="fi-FI" sz="2000" dirty="0" err="1">
                <a:solidFill>
                  <a:srgbClr val="2D3752"/>
                </a:solidFill>
              </a:rPr>
              <a:t>arvsärende</a:t>
            </a:r>
            <a:r>
              <a:rPr lang="fi-FI" sz="2000" dirty="0">
                <a:solidFill>
                  <a:srgbClr val="2D3752"/>
                </a:solidFill>
              </a:rPr>
              <a:t> </a:t>
            </a:r>
            <a:endParaRPr lang="fi-FI" sz="1200" dirty="0">
              <a:solidFill>
                <a:srgbClr val="2D3752"/>
              </a:solidFill>
            </a:endParaRPr>
          </a:p>
        </p:txBody>
      </p:sp>
      <p:sp>
        <p:nvSpPr>
          <p:cNvPr id="7" name="Sisällön paikkamerkki 2">
            <a:extLst>
              <a:ext uri="{FF2B5EF4-FFF2-40B4-BE49-F238E27FC236}">
                <a16:creationId xmlns:a16="http://schemas.microsoft.com/office/drawing/2014/main" id="{1577668F-22D3-4EBE-BE68-0CA6D496FDFC}"/>
              </a:ext>
            </a:extLst>
          </p:cNvPr>
          <p:cNvSpPr txBox="1">
            <a:spLocks/>
          </p:cNvSpPr>
          <p:nvPr/>
        </p:nvSpPr>
        <p:spPr>
          <a:xfrm>
            <a:off x="838199" y="4866100"/>
            <a:ext cx="10515600" cy="150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v-SE" sz="2400" dirty="0">
                <a:solidFill>
                  <a:srgbClr val="2D3752"/>
                </a:solidFill>
              </a:rPr>
              <a:t>Ansökningsärenden</a:t>
            </a:r>
          </a:p>
          <a:p>
            <a:pPr lvl="1">
              <a:lnSpc>
                <a:spcPct val="100000"/>
              </a:lnSpc>
            </a:pPr>
            <a:r>
              <a:rPr lang="sv-SE" sz="2000" dirty="0">
                <a:solidFill>
                  <a:srgbClr val="2D3752"/>
                </a:solidFill>
              </a:rPr>
              <a:t>T.ex. skilsmässor och ärenden som gäller vårdnad om barn</a:t>
            </a:r>
          </a:p>
          <a:p>
            <a:pPr>
              <a:lnSpc>
                <a:spcPct val="100000"/>
              </a:lnSpc>
            </a:pPr>
            <a:r>
              <a:rPr lang="sv-SE" sz="2400" dirty="0">
                <a:solidFill>
                  <a:srgbClr val="2D3752"/>
                </a:solidFill>
              </a:rPr>
              <a:t>Jämknings roll blir större</a:t>
            </a:r>
            <a:endParaRPr lang="fi-FI" sz="2400" dirty="0">
              <a:solidFill>
                <a:srgbClr val="2D3752"/>
              </a:solidFill>
            </a:endParaRPr>
          </a:p>
        </p:txBody>
      </p:sp>
      <p:sp>
        <p:nvSpPr>
          <p:cNvPr id="8" name="Suorakulmio: Pyöristetyt kulmat 7">
            <a:extLst>
              <a:ext uri="{FF2B5EF4-FFF2-40B4-BE49-F238E27FC236}">
                <a16:creationId xmlns:a16="http://schemas.microsoft.com/office/drawing/2014/main" id="{AC439130-14CB-46B0-A3B1-9FCEC024461E}"/>
              </a:ext>
            </a:extLst>
          </p:cNvPr>
          <p:cNvSpPr/>
          <p:nvPr/>
        </p:nvSpPr>
        <p:spPr>
          <a:xfrm>
            <a:off x="3164990" y="3293073"/>
            <a:ext cx="5862019" cy="1501348"/>
          </a:xfrm>
          <a:prstGeom prst="round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F7EF17D3-A812-4771-A16D-89C8FCFA911C}"/>
              </a:ext>
            </a:extLst>
          </p:cNvPr>
          <p:cNvSpPr txBox="1"/>
          <p:nvPr/>
        </p:nvSpPr>
        <p:spPr>
          <a:xfrm>
            <a:off x="3504336" y="3509312"/>
            <a:ext cx="5213753" cy="1077218"/>
          </a:xfrm>
          <a:prstGeom prst="rect">
            <a:avLst/>
          </a:prstGeom>
          <a:noFill/>
        </p:spPr>
        <p:txBody>
          <a:bodyPr wrap="square" rtlCol="0">
            <a:spAutoFit/>
          </a:bodyPr>
          <a:lstStyle/>
          <a:p>
            <a:r>
              <a:rPr lang="fi-FI" sz="2400" dirty="0" err="1">
                <a:solidFill>
                  <a:schemeClr val="bg1"/>
                </a:solidFill>
              </a:rPr>
              <a:t>Beslut</a:t>
            </a:r>
            <a:r>
              <a:rPr lang="fi-FI" sz="2400" dirty="0">
                <a:solidFill>
                  <a:schemeClr val="bg1"/>
                </a:solidFill>
              </a:rPr>
              <a:t>:</a:t>
            </a:r>
          </a:p>
          <a:p>
            <a:pPr marL="342900" indent="-342900">
              <a:buFont typeface="Arial" panose="020B0604020202020204" pitchFamily="34" charset="0"/>
              <a:buChar char="•"/>
            </a:pPr>
            <a:r>
              <a:rPr lang="sv-SE" sz="2000" dirty="0">
                <a:solidFill>
                  <a:schemeClr val="bg1"/>
                </a:solidFill>
              </a:rPr>
              <a:t>Vilken part som hade rätt i ärendet</a:t>
            </a:r>
          </a:p>
          <a:p>
            <a:pPr marL="342900" indent="-342900">
              <a:buFont typeface="Arial" panose="020B0604020202020204" pitchFamily="34" charset="0"/>
              <a:buChar char="•"/>
            </a:pPr>
            <a:r>
              <a:rPr lang="sv-SE" sz="2000" dirty="0">
                <a:solidFill>
                  <a:schemeClr val="bg1"/>
                </a:solidFill>
              </a:rPr>
              <a:t>Betalningsförpliktelse (t.ex. skadestånd)</a:t>
            </a:r>
            <a:endParaRPr lang="fi-FI" sz="2000" dirty="0">
              <a:solidFill>
                <a:schemeClr val="bg1"/>
              </a:solidFill>
            </a:endParaRPr>
          </a:p>
        </p:txBody>
      </p:sp>
    </p:spTree>
    <p:extLst>
      <p:ext uri="{BB962C8B-B14F-4D97-AF65-F5344CB8AC3E}">
        <p14:creationId xmlns:p14="http://schemas.microsoft.com/office/powerpoint/2010/main" val="269686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Yrken inom rättsvården</a:t>
            </a:r>
            <a:endParaRPr lang="fi-FI" sz="4000" b="1" dirty="0">
              <a:solidFill>
                <a:srgbClr val="2D3752"/>
              </a:solidFill>
              <a:latin typeface="+mn-lt"/>
            </a:endParaRPr>
          </a:p>
        </p:txBody>
      </p:sp>
      <p:sp>
        <p:nvSpPr>
          <p:cNvPr id="20" name="Tekstiruutu 19">
            <a:extLst>
              <a:ext uri="{FF2B5EF4-FFF2-40B4-BE49-F238E27FC236}">
                <a16:creationId xmlns:a16="http://schemas.microsoft.com/office/drawing/2014/main" id="{7C1090FE-94F3-4624-AF68-5BD5CBC48923}"/>
              </a:ext>
            </a:extLst>
          </p:cNvPr>
          <p:cNvSpPr txBox="1"/>
          <p:nvPr/>
        </p:nvSpPr>
        <p:spPr>
          <a:xfrm>
            <a:off x="789912" y="2860448"/>
            <a:ext cx="2008369" cy="646331"/>
          </a:xfrm>
          <a:prstGeom prst="rect">
            <a:avLst/>
          </a:prstGeom>
          <a:noFill/>
        </p:spPr>
        <p:txBody>
          <a:bodyPr wrap="square" rtlCol="0">
            <a:spAutoFit/>
          </a:bodyPr>
          <a:lstStyle/>
          <a:p>
            <a:pPr algn="ctr"/>
            <a:r>
              <a:rPr lang="fi-FI" dirty="0" err="1">
                <a:solidFill>
                  <a:srgbClr val="2D3752"/>
                </a:solidFill>
              </a:rPr>
              <a:t>Offentligt</a:t>
            </a:r>
            <a:r>
              <a:rPr lang="fi-FI" dirty="0">
                <a:solidFill>
                  <a:srgbClr val="2D3752"/>
                </a:solidFill>
              </a:rPr>
              <a:t> </a:t>
            </a:r>
            <a:r>
              <a:rPr lang="fi-FI" dirty="0" err="1">
                <a:solidFill>
                  <a:srgbClr val="2D3752"/>
                </a:solidFill>
              </a:rPr>
              <a:t>rättsbiträde</a:t>
            </a:r>
            <a:endParaRPr lang="fi-FI" dirty="0">
              <a:solidFill>
                <a:srgbClr val="2D3752"/>
              </a:solidFill>
            </a:endParaRPr>
          </a:p>
        </p:txBody>
      </p:sp>
      <p:sp>
        <p:nvSpPr>
          <p:cNvPr id="3" name="Suorakulmio 2">
            <a:extLst>
              <a:ext uri="{FF2B5EF4-FFF2-40B4-BE49-F238E27FC236}">
                <a16:creationId xmlns:a16="http://schemas.microsoft.com/office/drawing/2014/main" id="{6841D66C-33B2-4696-9535-ECA894226FA5}"/>
              </a:ext>
            </a:extLst>
          </p:cNvPr>
          <p:cNvSpPr/>
          <p:nvPr/>
        </p:nvSpPr>
        <p:spPr>
          <a:xfrm flipV="1">
            <a:off x="789912" y="349487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076EEDBB-C691-4B2F-948F-52B7EFEF27E4}"/>
              </a:ext>
            </a:extLst>
          </p:cNvPr>
          <p:cNvSpPr txBox="1"/>
          <p:nvPr/>
        </p:nvSpPr>
        <p:spPr>
          <a:xfrm>
            <a:off x="3264676" y="2555625"/>
            <a:ext cx="2008369" cy="369332"/>
          </a:xfrm>
          <a:prstGeom prst="rect">
            <a:avLst/>
          </a:prstGeom>
          <a:noFill/>
        </p:spPr>
        <p:txBody>
          <a:bodyPr wrap="square" rtlCol="0">
            <a:spAutoFit/>
          </a:bodyPr>
          <a:lstStyle/>
          <a:p>
            <a:pPr algn="ctr"/>
            <a:r>
              <a:rPr lang="fi-FI" dirty="0" err="1">
                <a:solidFill>
                  <a:srgbClr val="2D3752"/>
                </a:solidFill>
              </a:rPr>
              <a:t>Advokat</a:t>
            </a:r>
            <a:endParaRPr lang="fi-FI" dirty="0">
              <a:solidFill>
                <a:srgbClr val="2D3752"/>
              </a:solidFill>
            </a:endParaRPr>
          </a:p>
        </p:txBody>
      </p:sp>
      <p:sp>
        <p:nvSpPr>
          <p:cNvPr id="34" name="Suorakulmio 33">
            <a:extLst>
              <a:ext uri="{FF2B5EF4-FFF2-40B4-BE49-F238E27FC236}">
                <a16:creationId xmlns:a16="http://schemas.microsoft.com/office/drawing/2014/main" id="{F816EC90-4775-4E20-9DAB-66BC4C739129}"/>
              </a:ext>
            </a:extLst>
          </p:cNvPr>
          <p:cNvSpPr/>
          <p:nvPr/>
        </p:nvSpPr>
        <p:spPr>
          <a:xfrm flipV="1">
            <a:off x="3264676" y="292893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1551206" y="4055678"/>
            <a:ext cx="2008369" cy="369332"/>
          </a:xfrm>
          <a:prstGeom prst="rect">
            <a:avLst/>
          </a:prstGeom>
          <a:noFill/>
        </p:spPr>
        <p:txBody>
          <a:bodyPr wrap="square" rtlCol="0">
            <a:spAutoFit/>
          </a:bodyPr>
          <a:lstStyle/>
          <a:p>
            <a:pPr algn="ctr"/>
            <a:r>
              <a:rPr lang="fi-FI" dirty="0" err="1">
                <a:solidFill>
                  <a:srgbClr val="2D3752"/>
                </a:solidFill>
              </a:rPr>
              <a:t>Utmätningsman</a:t>
            </a:r>
            <a:endParaRPr lang="fi-FI" dirty="0">
              <a:solidFill>
                <a:srgbClr val="2D3752"/>
              </a:solidFill>
            </a:endParaRPr>
          </a:p>
        </p:txBody>
      </p:sp>
      <p:sp>
        <p:nvSpPr>
          <p:cNvPr id="48" name="Suorakulmio 47">
            <a:extLst>
              <a:ext uri="{FF2B5EF4-FFF2-40B4-BE49-F238E27FC236}">
                <a16:creationId xmlns:a16="http://schemas.microsoft.com/office/drawing/2014/main" id="{CC87873C-C595-4EB8-94B0-83CA2C67E0E6}"/>
              </a:ext>
            </a:extLst>
          </p:cNvPr>
          <p:cNvSpPr/>
          <p:nvPr/>
        </p:nvSpPr>
        <p:spPr>
          <a:xfrm flipV="1">
            <a:off x="1551206" y="442898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2260491" y="5186399"/>
            <a:ext cx="2008369" cy="369332"/>
          </a:xfrm>
          <a:prstGeom prst="rect">
            <a:avLst/>
          </a:prstGeom>
          <a:noFill/>
        </p:spPr>
        <p:txBody>
          <a:bodyPr wrap="square" rtlCol="0">
            <a:spAutoFit/>
          </a:bodyPr>
          <a:lstStyle/>
          <a:p>
            <a:pPr algn="ctr"/>
            <a:r>
              <a:rPr lang="fi-FI" dirty="0" err="1">
                <a:solidFill>
                  <a:srgbClr val="2D3752"/>
                </a:solidFill>
              </a:rPr>
              <a:t>Utredare</a:t>
            </a:r>
            <a:endParaRPr lang="fi-FI" dirty="0">
              <a:solidFill>
                <a:srgbClr val="2D3752"/>
              </a:solidFill>
            </a:endParaRPr>
          </a:p>
        </p:txBody>
      </p:sp>
      <p:sp>
        <p:nvSpPr>
          <p:cNvPr id="50" name="Suorakulmio 49">
            <a:extLst>
              <a:ext uri="{FF2B5EF4-FFF2-40B4-BE49-F238E27FC236}">
                <a16:creationId xmlns:a16="http://schemas.microsoft.com/office/drawing/2014/main" id="{4E5E04F5-0FA8-4BDC-9586-B7C4C4733334}"/>
              </a:ext>
            </a:extLst>
          </p:cNvPr>
          <p:cNvSpPr/>
          <p:nvPr/>
        </p:nvSpPr>
        <p:spPr>
          <a:xfrm flipV="1">
            <a:off x="2260491" y="555970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ekstiruutu 50">
            <a:extLst>
              <a:ext uri="{FF2B5EF4-FFF2-40B4-BE49-F238E27FC236}">
                <a16:creationId xmlns:a16="http://schemas.microsoft.com/office/drawing/2014/main" id="{7FB1E6F3-06D4-44B2-AFD6-BD56E85CC29B}"/>
              </a:ext>
            </a:extLst>
          </p:cNvPr>
          <p:cNvSpPr txBox="1"/>
          <p:nvPr/>
        </p:nvSpPr>
        <p:spPr>
          <a:xfrm>
            <a:off x="6370341" y="2350028"/>
            <a:ext cx="2008369" cy="369332"/>
          </a:xfrm>
          <a:prstGeom prst="rect">
            <a:avLst/>
          </a:prstGeom>
          <a:noFill/>
        </p:spPr>
        <p:txBody>
          <a:bodyPr wrap="square" rtlCol="0">
            <a:spAutoFit/>
          </a:bodyPr>
          <a:lstStyle/>
          <a:p>
            <a:pPr algn="ctr"/>
            <a:r>
              <a:rPr lang="fi-FI" dirty="0" err="1">
                <a:solidFill>
                  <a:srgbClr val="2D3752"/>
                </a:solidFill>
              </a:rPr>
              <a:t>Domare</a:t>
            </a:r>
            <a:endParaRPr lang="fi-FI" dirty="0">
              <a:solidFill>
                <a:srgbClr val="2D3752"/>
              </a:solidFill>
            </a:endParaRPr>
          </a:p>
        </p:txBody>
      </p:sp>
      <p:sp>
        <p:nvSpPr>
          <p:cNvPr id="52" name="Suorakulmio 51">
            <a:extLst>
              <a:ext uri="{FF2B5EF4-FFF2-40B4-BE49-F238E27FC236}">
                <a16:creationId xmlns:a16="http://schemas.microsoft.com/office/drawing/2014/main" id="{DD1DED97-E5F7-4FBC-890A-92579788B44A}"/>
              </a:ext>
            </a:extLst>
          </p:cNvPr>
          <p:cNvSpPr/>
          <p:nvPr/>
        </p:nvSpPr>
        <p:spPr>
          <a:xfrm flipV="1">
            <a:off x="6370341" y="272333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52">
            <a:extLst>
              <a:ext uri="{FF2B5EF4-FFF2-40B4-BE49-F238E27FC236}">
                <a16:creationId xmlns:a16="http://schemas.microsoft.com/office/drawing/2014/main" id="{9ED88CAF-39DE-4BCF-A429-9CD1DA0A2AAD}"/>
              </a:ext>
            </a:extLst>
          </p:cNvPr>
          <p:cNvSpPr txBox="1"/>
          <p:nvPr/>
        </p:nvSpPr>
        <p:spPr>
          <a:xfrm>
            <a:off x="9345431" y="3059668"/>
            <a:ext cx="2008369" cy="369332"/>
          </a:xfrm>
          <a:prstGeom prst="rect">
            <a:avLst/>
          </a:prstGeom>
          <a:noFill/>
        </p:spPr>
        <p:txBody>
          <a:bodyPr wrap="square" rtlCol="0">
            <a:spAutoFit/>
          </a:bodyPr>
          <a:lstStyle/>
          <a:p>
            <a:pPr algn="ctr"/>
            <a:r>
              <a:rPr lang="fi-FI" dirty="0" err="1">
                <a:solidFill>
                  <a:srgbClr val="2D3752"/>
                </a:solidFill>
              </a:rPr>
              <a:t>Tingssekreterare</a:t>
            </a:r>
            <a:endParaRPr lang="fi-FI" dirty="0">
              <a:solidFill>
                <a:srgbClr val="2D3752"/>
              </a:solidFill>
            </a:endParaRPr>
          </a:p>
        </p:txBody>
      </p:sp>
      <p:sp>
        <p:nvSpPr>
          <p:cNvPr id="54" name="Suorakulmio 53">
            <a:extLst>
              <a:ext uri="{FF2B5EF4-FFF2-40B4-BE49-F238E27FC236}">
                <a16:creationId xmlns:a16="http://schemas.microsoft.com/office/drawing/2014/main" id="{C4478AAB-DB64-431C-8088-DA192CC9AB37}"/>
              </a:ext>
            </a:extLst>
          </p:cNvPr>
          <p:cNvSpPr/>
          <p:nvPr/>
        </p:nvSpPr>
        <p:spPr>
          <a:xfrm flipV="1">
            <a:off x="9345431" y="343297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207348" y="5371065"/>
            <a:ext cx="2008369" cy="369332"/>
          </a:xfrm>
          <a:prstGeom prst="rect">
            <a:avLst/>
          </a:prstGeom>
          <a:noFill/>
        </p:spPr>
        <p:txBody>
          <a:bodyPr wrap="square" rtlCol="0">
            <a:spAutoFit/>
          </a:bodyPr>
          <a:lstStyle/>
          <a:p>
            <a:pPr algn="ctr"/>
            <a:r>
              <a:rPr lang="fi-FI" dirty="0" err="1">
                <a:solidFill>
                  <a:srgbClr val="2D3752"/>
                </a:solidFill>
              </a:rPr>
              <a:t>Tjänsteman</a:t>
            </a:r>
            <a:endParaRPr lang="fi-FI" dirty="0">
              <a:solidFill>
                <a:srgbClr val="2D3752"/>
              </a:solidFill>
            </a:endParaRP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207348" y="574437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794458" y="5687348"/>
            <a:ext cx="2008369" cy="369332"/>
          </a:xfrm>
          <a:prstGeom prst="rect">
            <a:avLst/>
          </a:prstGeom>
          <a:noFill/>
        </p:spPr>
        <p:txBody>
          <a:bodyPr wrap="square" rtlCol="0">
            <a:spAutoFit/>
          </a:bodyPr>
          <a:lstStyle/>
          <a:p>
            <a:pPr algn="ctr"/>
            <a:r>
              <a:rPr lang="fi-FI" dirty="0" err="1">
                <a:solidFill>
                  <a:srgbClr val="2D3752"/>
                </a:solidFill>
              </a:rPr>
              <a:t>Notarie</a:t>
            </a:r>
            <a:endParaRPr lang="fi-FI" dirty="0">
              <a:solidFill>
                <a:srgbClr val="2D3752"/>
              </a:solidFill>
            </a:endParaRP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794458" y="606065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4014891" y="3702462"/>
            <a:ext cx="2008369" cy="369332"/>
          </a:xfrm>
          <a:prstGeom prst="rect">
            <a:avLst/>
          </a:prstGeom>
          <a:noFill/>
        </p:spPr>
        <p:txBody>
          <a:bodyPr wrap="square" rtlCol="0">
            <a:spAutoFit/>
          </a:bodyPr>
          <a:lstStyle/>
          <a:p>
            <a:pPr algn="ctr"/>
            <a:r>
              <a:rPr lang="fi-FI" dirty="0" err="1">
                <a:solidFill>
                  <a:srgbClr val="2D3752"/>
                </a:solidFill>
              </a:rPr>
              <a:t>Åklagare</a:t>
            </a:r>
            <a:endParaRPr lang="fi-FI" dirty="0">
              <a:solidFill>
                <a:srgbClr val="2D3752"/>
              </a:solidFill>
            </a:endParaRPr>
          </a:p>
        </p:txBody>
      </p:sp>
      <p:sp>
        <p:nvSpPr>
          <p:cNvPr id="64" name="Suorakulmio 63">
            <a:extLst>
              <a:ext uri="{FF2B5EF4-FFF2-40B4-BE49-F238E27FC236}">
                <a16:creationId xmlns:a16="http://schemas.microsoft.com/office/drawing/2014/main" id="{DBF5385E-98B8-41AD-87D5-39B0F2068B8B}"/>
              </a:ext>
            </a:extLst>
          </p:cNvPr>
          <p:cNvSpPr/>
          <p:nvPr/>
        </p:nvSpPr>
        <p:spPr>
          <a:xfrm flipV="1">
            <a:off x="4014891" y="4075768"/>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90A7C353-DF59-43C4-8AD2-F9F988AAF854}"/>
              </a:ext>
            </a:extLst>
          </p:cNvPr>
          <p:cNvSpPr txBox="1"/>
          <p:nvPr/>
        </p:nvSpPr>
        <p:spPr>
          <a:xfrm>
            <a:off x="8989973" y="4215367"/>
            <a:ext cx="2008369" cy="369332"/>
          </a:xfrm>
          <a:prstGeom prst="rect">
            <a:avLst/>
          </a:prstGeom>
          <a:noFill/>
        </p:spPr>
        <p:txBody>
          <a:bodyPr wrap="square" rtlCol="0">
            <a:spAutoFit/>
          </a:bodyPr>
          <a:lstStyle/>
          <a:p>
            <a:pPr algn="ctr"/>
            <a:r>
              <a:rPr lang="fi-FI" dirty="0" err="1">
                <a:solidFill>
                  <a:srgbClr val="2D3752"/>
                </a:solidFill>
              </a:rPr>
              <a:t>Företagsjurist</a:t>
            </a:r>
            <a:endParaRPr lang="fi-FI" dirty="0">
              <a:solidFill>
                <a:srgbClr val="2D3752"/>
              </a:solidFill>
            </a:endParaRPr>
          </a:p>
        </p:txBody>
      </p:sp>
      <p:sp>
        <p:nvSpPr>
          <p:cNvPr id="66" name="Suorakulmio 65">
            <a:extLst>
              <a:ext uri="{FF2B5EF4-FFF2-40B4-BE49-F238E27FC236}">
                <a16:creationId xmlns:a16="http://schemas.microsoft.com/office/drawing/2014/main" id="{D289C9F0-8AC7-4088-B8AF-76D6C00461ED}"/>
              </a:ext>
            </a:extLst>
          </p:cNvPr>
          <p:cNvSpPr/>
          <p:nvPr/>
        </p:nvSpPr>
        <p:spPr>
          <a:xfrm flipV="1">
            <a:off x="8989973" y="458867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5474391" y="4718986"/>
            <a:ext cx="2008369" cy="369332"/>
          </a:xfrm>
          <a:prstGeom prst="rect">
            <a:avLst/>
          </a:prstGeom>
          <a:noFill/>
        </p:spPr>
        <p:txBody>
          <a:bodyPr wrap="square" rtlCol="0">
            <a:spAutoFit/>
          </a:bodyPr>
          <a:lstStyle/>
          <a:p>
            <a:pPr algn="ctr"/>
            <a:r>
              <a:rPr lang="fi-FI" dirty="0" err="1">
                <a:solidFill>
                  <a:srgbClr val="2D3752"/>
                </a:solidFill>
              </a:rPr>
              <a:t>Lagberedare</a:t>
            </a:r>
            <a:endParaRPr lang="fi-FI" dirty="0">
              <a:solidFill>
                <a:srgbClr val="2D3752"/>
              </a:solidFill>
            </a:endParaRPr>
          </a:p>
        </p:txBody>
      </p:sp>
      <p:sp>
        <p:nvSpPr>
          <p:cNvPr id="70" name="Suorakulmio 69">
            <a:extLst>
              <a:ext uri="{FF2B5EF4-FFF2-40B4-BE49-F238E27FC236}">
                <a16:creationId xmlns:a16="http://schemas.microsoft.com/office/drawing/2014/main" id="{C74C81AE-D312-42CB-BB24-239A21067D6E}"/>
              </a:ext>
            </a:extLst>
          </p:cNvPr>
          <p:cNvSpPr/>
          <p:nvPr/>
        </p:nvSpPr>
        <p:spPr>
          <a:xfrm flipV="1">
            <a:off x="5474391" y="5092292"/>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6605119" y="3611677"/>
            <a:ext cx="2008369" cy="369332"/>
          </a:xfrm>
          <a:prstGeom prst="rect">
            <a:avLst/>
          </a:prstGeom>
          <a:noFill/>
        </p:spPr>
        <p:txBody>
          <a:bodyPr wrap="square" rtlCol="0">
            <a:spAutoFit/>
          </a:bodyPr>
          <a:lstStyle/>
          <a:p>
            <a:pPr algn="ctr"/>
            <a:r>
              <a:rPr lang="fi-FI" dirty="0" err="1">
                <a:solidFill>
                  <a:srgbClr val="2D3752"/>
                </a:solidFill>
              </a:rPr>
              <a:t>Polis</a:t>
            </a:r>
            <a:endParaRPr lang="fi-FI" dirty="0">
              <a:solidFill>
                <a:srgbClr val="2D3752"/>
              </a:solidFill>
            </a:endParaRPr>
          </a:p>
        </p:txBody>
      </p:sp>
      <p:sp>
        <p:nvSpPr>
          <p:cNvPr id="72" name="Suorakulmio 71">
            <a:extLst>
              <a:ext uri="{FF2B5EF4-FFF2-40B4-BE49-F238E27FC236}">
                <a16:creationId xmlns:a16="http://schemas.microsoft.com/office/drawing/2014/main" id="{B95DC818-2BE1-44B5-B2D5-6E21AFD9ACC1}"/>
              </a:ext>
            </a:extLst>
          </p:cNvPr>
          <p:cNvSpPr/>
          <p:nvPr/>
        </p:nvSpPr>
        <p:spPr>
          <a:xfrm flipV="1">
            <a:off x="6605119" y="398498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12503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14131</TotalTime>
  <Words>1602</Words>
  <Application>Microsoft Office PowerPoint</Application>
  <PresentationFormat>Laajakuva</PresentationFormat>
  <Paragraphs>198</Paragraphs>
  <Slides>19</Slides>
  <Notes>16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Arial</vt:lpstr>
      <vt:lpstr>Calibri</vt:lpstr>
      <vt:lpstr>Calibri Light</vt:lpstr>
      <vt:lpstr>Office-teema</vt:lpstr>
      <vt:lpstr>Rättsfostran till högstadieskolor Finlands rättssystem </vt:lpstr>
      <vt:lpstr>Lagar och förordningar</vt:lpstr>
      <vt:lpstr>Ansvaret för att följa lag 1/2</vt:lpstr>
      <vt:lpstr>Ansvaret för att följa lag 2/2</vt:lpstr>
      <vt:lpstr>Domstolarna</vt:lpstr>
      <vt:lpstr>Brott och straff</vt:lpstr>
      <vt:lpstr>Rättegång vid tingsrätten 1/2</vt:lpstr>
      <vt:lpstr>Rättegång vid tingsrätten 2/2</vt:lpstr>
      <vt:lpstr>Yrken inom rättsvården</vt:lpstr>
      <vt:lpstr>Advokat som biträde</vt:lpstr>
      <vt:lpstr>Smart beteende på nätet och på sociala medier</vt:lpstr>
      <vt:lpstr>Exempel 1: användning av någon annans användarnamn och lösenord</vt:lpstr>
      <vt:lpstr>Exempel 1 (fortsätter)</vt:lpstr>
      <vt:lpstr>Exempel 2: Hotelse</vt:lpstr>
      <vt:lpstr>Exempel 2 (fortsätter)</vt:lpstr>
      <vt:lpstr>Checklista för nätpublicering</vt:lpstr>
      <vt:lpstr>Till slut</vt:lpstr>
      <vt:lpstr>www.asianajajaliitto.ﬁ www.advokatforbundet.ﬁ  Twitter: @asianajajat Facebook: @asianajajat LinkedIn: Suomen Asianajaliitto Instagram: @asianajajat youtube.com/asianajajat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Samuli Knuutila</dc:creator>
  <cp:lastModifiedBy>Heidi Enne Hyvönen (SAL)</cp:lastModifiedBy>
  <cp:revision>196</cp:revision>
  <dcterms:created xsi:type="dcterms:W3CDTF">2019-05-24T12:16:15Z</dcterms:created>
  <dcterms:modified xsi:type="dcterms:W3CDTF">2024-10-21T13:17:55Z</dcterms:modified>
</cp:coreProperties>
</file>