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7" r:id="rId2"/>
    <p:sldId id="298" r:id="rId3"/>
    <p:sldId id="330" r:id="rId4"/>
    <p:sldId id="331" r:id="rId5"/>
    <p:sldId id="337" r:id="rId6"/>
    <p:sldId id="334" r:id="rId7"/>
    <p:sldId id="350" r:id="rId8"/>
    <p:sldId id="351" r:id="rId9"/>
    <p:sldId id="339" r:id="rId10"/>
    <p:sldId id="340" r:id="rId11"/>
    <p:sldId id="316" r:id="rId12"/>
    <p:sldId id="347" r:id="rId13"/>
    <p:sldId id="341" r:id="rId14"/>
    <p:sldId id="342" r:id="rId15"/>
    <p:sldId id="343" r:id="rId16"/>
    <p:sldId id="344" r:id="rId17"/>
    <p:sldId id="345" r:id="rId18"/>
    <p:sldId id="348" r:id="rId19"/>
    <p:sldId id="349" r:id="rId20"/>
    <p:sldId id="352" r:id="rId21"/>
    <p:sldId id="322" r:id="rId22"/>
    <p:sldId id="326"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52"/>
    <a:srgbClr val="A366B7"/>
    <a:srgbClr val="7D8396"/>
    <a:srgbClr val="7A9F00"/>
    <a:srgbClr val="A5C251"/>
    <a:srgbClr val="003366"/>
    <a:srgbClr val="B78BC8"/>
    <a:srgbClr val="73A2C4"/>
    <a:srgbClr val="E07F8F"/>
    <a:srgbClr val="E2A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78947" autoAdjust="0"/>
  </p:normalViewPr>
  <p:slideViewPr>
    <p:cSldViewPr snapToGrid="0">
      <p:cViewPr varScale="1">
        <p:scale>
          <a:sx n="64" d="100"/>
          <a:sy n="64" d="100"/>
        </p:scale>
        <p:origin x="2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0A4F-C302-4F22-85ED-220998A46505}" type="datetimeFigureOut">
              <a:rPr lang="fi-FI" smtClean="0"/>
              <a:t>21.10.2024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0C6F2-29C7-46C5-8628-318E26A810E6}" type="slidenum">
              <a:rPr lang="fi-FI" smtClean="0"/>
              <a:t>‹#›</a:t>
            </a:fld>
            <a:endParaRPr lang="fi-FI"/>
          </a:p>
        </p:txBody>
      </p:sp>
    </p:spTree>
    <p:extLst>
      <p:ext uri="{BB962C8B-B14F-4D97-AF65-F5344CB8AC3E}">
        <p14:creationId xmlns:p14="http://schemas.microsoft.com/office/powerpoint/2010/main" val="362015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Ohjeita tunnin pitäjälle</a:t>
            </a:r>
          </a:p>
          <a:p>
            <a:endParaRPr lang="fi-FI" b="1" dirty="0"/>
          </a:p>
          <a:p>
            <a:pPr marL="171450" indent="-171450">
              <a:buFont typeface="Arial" panose="020B0604020202020204" pitchFamily="34" charset="0"/>
              <a:buChar char="•"/>
            </a:pPr>
            <a:r>
              <a:rPr lang="fi-FI" dirty="0"/>
              <a:t>Kerro, että seuraavan 45 minuutin aikana on tarkoitus tehdä katsaus Suomen oikeusjärjestelmään ja sen jälkeen keskustella sopimusten tekemisestä verkossa ja sen ulkopuolella.</a:t>
            </a:r>
          </a:p>
        </p:txBody>
      </p:sp>
      <p:sp>
        <p:nvSpPr>
          <p:cNvPr id="4" name="Dian numeron paikkamerkki 3"/>
          <p:cNvSpPr>
            <a:spLocks noGrp="1"/>
          </p:cNvSpPr>
          <p:nvPr>
            <p:ph type="sldNum" sz="quarter" idx="5"/>
          </p:nvPr>
        </p:nvSpPr>
        <p:spPr/>
        <p:txBody>
          <a:bodyPr/>
          <a:lstStyle/>
          <a:p>
            <a:fld id="{A6F0C6F2-29C7-46C5-8628-318E26A810E6}" type="slidenum">
              <a:rPr lang="fi-FI" smtClean="0"/>
              <a:t>1</a:t>
            </a:fld>
            <a:endParaRPr lang="fi-FI"/>
          </a:p>
        </p:txBody>
      </p:sp>
    </p:spTree>
    <p:extLst>
      <p:ext uri="{BB962C8B-B14F-4D97-AF65-F5344CB8AC3E}">
        <p14:creationId xmlns:p14="http://schemas.microsoft.com/office/powerpoint/2010/main" val="109696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Kaikkia lakimiehiä on Suomessa noin 20 000, eli asianajajia on heistä noin 10 prosenttia.</a:t>
            </a:r>
          </a:p>
          <a:p>
            <a:endParaRPr lang="fi-FI" dirty="0"/>
          </a:p>
          <a:p>
            <a:r>
              <a:rPr lang="fi-FI" dirty="0"/>
              <a:t>Asianajajien toimintaa valvoo valvontalautakunta.</a:t>
            </a:r>
          </a:p>
        </p:txBody>
      </p:sp>
      <p:sp>
        <p:nvSpPr>
          <p:cNvPr id="4" name="Dian numeron paikkamerkki 3"/>
          <p:cNvSpPr>
            <a:spLocks noGrp="1"/>
          </p:cNvSpPr>
          <p:nvPr>
            <p:ph type="sldNum" sz="quarter" idx="5"/>
          </p:nvPr>
        </p:nvSpPr>
        <p:spPr/>
        <p:txBody>
          <a:bodyPr/>
          <a:lstStyle/>
          <a:p>
            <a:fld id="{A6F0C6F2-29C7-46C5-8628-318E26A810E6}" type="slidenum">
              <a:rPr lang="fi-FI" smtClean="0"/>
              <a:t>10</a:t>
            </a:fld>
            <a:endParaRPr lang="fi-FI"/>
          </a:p>
        </p:txBody>
      </p:sp>
    </p:spTree>
    <p:extLst>
      <p:ext uri="{BB962C8B-B14F-4D97-AF65-F5344CB8AC3E}">
        <p14:creationId xmlns:p14="http://schemas.microsoft.com/office/powerpoint/2010/main" val="309079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12</a:t>
            </a:fld>
            <a:endParaRPr lang="fi-FI"/>
          </a:p>
        </p:txBody>
      </p:sp>
    </p:spTree>
    <p:extLst>
      <p:ext uri="{BB962C8B-B14F-4D97-AF65-F5344CB8AC3E}">
        <p14:creationId xmlns:p14="http://schemas.microsoft.com/office/powerpoint/2010/main" val="32090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Sopimustyyppejä</a:t>
            </a:r>
            <a:r>
              <a:rPr lang="fi-FI" baseline="0" dirty="0"/>
              <a:t> on siis useita, mutta sopimuksilla on myös paljon yhteisiä piirteitä (lista kalvolla)</a:t>
            </a:r>
          </a:p>
          <a:p>
            <a:endParaRPr lang="fi-FI" dirty="0"/>
          </a:p>
          <a:p>
            <a:r>
              <a:rPr lang="fi-FI" dirty="0"/>
              <a:t>Sopimuksia säänteleviä lakeja</a:t>
            </a:r>
            <a:r>
              <a:rPr lang="fi-FI" baseline="0" dirty="0"/>
              <a:t> on myös useita:</a:t>
            </a:r>
            <a:endParaRPr lang="fi-FI" dirty="0"/>
          </a:p>
          <a:p>
            <a:pPr marL="171450" indent="-171450">
              <a:buFont typeface="Arial" panose="020B0604020202020204" pitchFamily="34" charset="0"/>
              <a:buChar char="•"/>
            </a:pPr>
            <a:r>
              <a:rPr lang="fi-FI" dirty="0"/>
              <a:t>Oikeustoimilaki</a:t>
            </a:r>
          </a:p>
          <a:p>
            <a:pPr marL="171450" indent="-171450">
              <a:buFont typeface="Arial" panose="020B0604020202020204" pitchFamily="34" charset="0"/>
              <a:buChar char="•"/>
            </a:pPr>
            <a:r>
              <a:rPr lang="fi-FI" dirty="0"/>
              <a:t>Kuluttajansuojalaki</a:t>
            </a:r>
          </a:p>
          <a:p>
            <a:pPr marL="171450" indent="-171450">
              <a:buFont typeface="Arial" panose="020B0604020202020204" pitchFamily="34" charset="0"/>
              <a:buChar char="•"/>
            </a:pPr>
            <a:r>
              <a:rPr lang="fi-FI" dirty="0"/>
              <a:t>Työsopimuslaki</a:t>
            </a:r>
          </a:p>
          <a:p>
            <a:pPr marL="171450" indent="-171450">
              <a:buFont typeface="Arial" panose="020B0604020202020204" pitchFamily="34" charset="0"/>
              <a:buChar char="•"/>
            </a:pPr>
            <a:r>
              <a:rPr lang="fi-FI" dirty="0"/>
              <a:t>Laki asuinhuoneiston vuokrauksesta</a:t>
            </a:r>
          </a:p>
        </p:txBody>
      </p:sp>
      <p:sp>
        <p:nvSpPr>
          <p:cNvPr id="4" name="Dian numeron paikkamerkki 3"/>
          <p:cNvSpPr>
            <a:spLocks noGrp="1"/>
          </p:cNvSpPr>
          <p:nvPr>
            <p:ph type="sldNum" sz="quarter" idx="5"/>
          </p:nvPr>
        </p:nvSpPr>
        <p:spPr/>
        <p:txBody>
          <a:bodyPr/>
          <a:lstStyle/>
          <a:p>
            <a:fld id="{A6F0C6F2-29C7-46C5-8628-318E26A810E6}" type="slidenum">
              <a:rPr lang="fi-FI" smtClean="0"/>
              <a:t>13</a:t>
            </a:fld>
            <a:endParaRPr lang="fi-FI"/>
          </a:p>
        </p:txBody>
      </p:sp>
    </p:spTree>
    <p:extLst>
      <p:ext uri="{BB962C8B-B14F-4D97-AF65-F5344CB8AC3E}">
        <p14:creationId xmlns:p14="http://schemas.microsoft.com/office/powerpoint/2010/main" val="234885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Keskustele</a:t>
            </a:r>
            <a:r>
              <a:rPr lang="fi-FI" baseline="0" dirty="0"/>
              <a:t> kysymyksistä oppilaiden kanssa.</a:t>
            </a:r>
          </a:p>
          <a:p>
            <a:endParaRPr lang="fi-FI" baseline="0" dirty="0"/>
          </a:p>
          <a:p>
            <a:r>
              <a:rPr lang="fi-FI" b="1" baseline="0" dirty="0"/>
              <a:t>Tilaatko puhelimen? </a:t>
            </a:r>
          </a:p>
          <a:p>
            <a:pPr marL="171450" indent="-171450">
              <a:buFontTx/>
              <a:buChar char="-"/>
            </a:pPr>
            <a:r>
              <a:rPr lang="fi-FI" baseline="0" dirty="0"/>
              <a:t>Kyllä, jos verkkokauppa on luotettava, laite on aito ja voit varmistua sen toimituksesta</a:t>
            </a:r>
          </a:p>
          <a:p>
            <a:pPr marL="171450" indent="-171450">
              <a:buFontTx/>
              <a:buChar char="-"/>
            </a:pPr>
            <a:r>
              <a:rPr lang="fi-FI" baseline="0" dirty="0"/>
              <a:t>Ei, jos jokin kaupanteossa epäilyttää</a:t>
            </a:r>
          </a:p>
          <a:p>
            <a:pPr marL="171450" indent="-171450">
              <a:buFontTx/>
              <a:buChar char="-"/>
            </a:pPr>
            <a:endParaRPr lang="fi-FI" baseline="0" dirty="0"/>
          </a:p>
          <a:p>
            <a:pPr marL="0" indent="0">
              <a:buFontTx/>
              <a:buNone/>
            </a:pPr>
            <a:r>
              <a:rPr lang="fi-FI" b="1" baseline="0" dirty="0"/>
              <a:t>Miten hoidat maksun?</a:t>
            </a:r>
          </a:p>
          <a:p>
            <a:pPr marL="171450" indent="-171450">
              <a:buFontTx/>
              <a:buChar char="-"/>
            </a:pPr>
            <a:r>
              <a:rPr lang="fi-FI" baseline="0" dirty="0"/>
              <a:t>Kiinnitä huomiota maksutapaan. </a:t>
            </a:r>
          </a:p>
          <a:p>
            <a:pPr marL="171450" indent="-171450">
              <a:buFontTx/>
              <a:buChar char="-"/>
            </a:pPr>
            <a:r>
              <a:rPr lang="fi-FI" baseline="0" dirty="0"/>
              <a:t>Tärkeää on, että verkkokaupassa on useita maksuvaihtoehtoja. </a:t>
            </a:r>
          </a:p>
          <a:p>
            <a:pPr marL="171450" indent="-171450">
              <a:buFontTx/>
              <a:buChar char="-"/>
            </a:pPr>
            <a:r>
              <a:rPr lang="fi-FI" baseline="0" dirty="0"/>
              <a:t>Huomioi se, että etukäteismaksamisessa on riskinsä. </a:t>
            </a:r>
          </a:p>
          <a:p>
            <a:pPr marL="171450" indent="-171450">
              <a:buFontTx/>
              <a:buChar char="-"/>
            </a:pPr>
            <a:r>
              <a:rPr lang="fi-FI" baseline="0" dirty="0"/>
              <a:t>Turvallisinta on tilata tuotteet laskulla (jolloin maksat tuotteet vasta ne saatuasi). Toinen vaihtoehto on maksaa luottokortilla suojatulla yhteydellä (lukon kuva osoiterivillä).</a:t>
            </a:r>
          </a:p>
          <a:p>
            <a:pPr marL="171450" indent="-171450">
              <a:buFontTx/>
              <a:buChar char="-"/>
            </a:pPr>
            <a:endParaRPr lang="fi-FI" baseline="0" dirty="0"/>
          </a:p>
          <a:p>
            <a:pPr marL="0" indent="0">
              <a:buFontTx/>
              <a:buNone/>
            </a:pPr>
            <a:r>
              <a:rPr lang="fi-FI" b="1" baseline="0" dirty="0"/>
              <a:t>Mitä asioita tarkistat ennen tilaamista?</a:t>
            </a:r>
          </a:p>
          <a:p>
            <a:pPr marL="171450" indent="-171450">
              <a:buFontTx/>
              <a:buChar char="-"/>
            </a:pPr>
            <a:r>
              <a:rPr lang="fi-FI" baseline="0" dirty="0"/>
              <a:t>Asiat listattu kysymysmuodossa seuraavalla kalvolla + muistiinpanoissa lisäapuja</a:t>
            </a:r>
          </a:p>
          <a:p>
            <a:pPr marL="0" indent="0">
              <a:buFontTx/>
              <a:buNone/>
            </a:pPr>
            <a:endParaRPr lang="fi-FI" baseline="0" dirty="0"/>
          </a:p>
          <a:p>
            <a:pPr marL="0" indent="0">
              <a:buFontTx/>
              <a:buNone/>
            </a:pPr>
            <a:r>
              <a:rPr lang="fi-FI" baseline="0" dirty="0"/>
              <a:t>Täältä löydät tarvittaessa lisämateriaalia tietolisaaturvaa.fi</a:t>
            </a: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14</a:t>
            </a:fld>
            <a:endParaRPr lang="fi-FI"/>
          </a:p>
        </p:txBody>
      </p:sp>
    </p:spTree>
    <p:extLst>
      <p:ext uri="{BB962C8B-B14F-4D97-AF65-F5344CB8AC3E}">
        <p14:creationId xmlns:p14="http://schemas.microsoft.com/office/powerpoint/2010/main" val="31838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Onko verkkokauppa aito ja luotettava? </a:t>
            </a:r>
          </a:p>
          <a:p>
            <a:r>
              <a:rPr lang="fi-FI" dirty="0"/>
              <a:t>Kannattaa tarkkaan</a:t>
            </a:r>
            <a:r>
              <a:rPr lang="fi-FI" baseline="0" dirty="0"/>
              <a:t> harkita tilaamista, jos törmäät johonkin seuraavista:</a:t>
            </a:r>
            <a:endParaRPr lang="fi-FI" dirty="0"/>
          </a:p>
          <a:p>
            <a:pPr marL="171450" indent="-171450">
              <a:buFontTx/>
              <a:buChar char="-"/>
            </a:pPr>
            <a:r>
              <a:rPr lang="fi-FI" baseline="0" dirty="0"/>
              <a:t>Verkkokaupan ulkoasu on ”kotikutoinen” ja verkkosivustolla on paljon kirjoitusvirheitä</a:t>
            </a:r>
          </a:p>
          <a:p>
            <a:pPr marL="171450" indent="-171450">
              <a:buFontTx/>
              <a:buChar char="-"/>
            </a:pPr>
            <a:r>
              <a:rPr lang="fi-FI" baseline="0" dirty="0"/>
              <a:t>Et löydä myyjäyrityksen yhteystietoja, palautusehtoja, tietoja kuljetuksen maksullisuudesta</a:t>
            </a:r>
          </a:p>
          <a:p>
            <a:pPr marL="171450" indent="-171450">
              <a:buFontTx/>
              <a:buChar char="-"/>
            </a:pPr>
            <a:r>
              <a:rPr lang="fi-FI" baseline="0" dirty="0"/>
              <a:t>Et löydä kattavaa ja selkeää tietoa tuotteista, hinnoista, toimitusajoista, mahdollisesta takuusta, peruutusoikeudesta</a:t>
            </a:r>
          </a:p>
          <a:p>
            <a:pPr marL="171450" indent="-171450">
              <a:buFontTx/>
              <a:buChar char="-"/>
            </a:pPr>
            <a:r>
              <a:rPr lang="fi-FI" baseline="0" dirty="0"/>
              <a:t>Googlaamalla löydät valituksia kyseisestä verkkokaupasta</a:t>
            </a:r>
          </a:p>
          <a:p>
            <a:pPr marL="171450" indent="-171450">
              <a:buFontTx/>
              <a:buChar char="-"/>
            </a:pPr>
            <a:r>
              <a:rPr lang="fi-FI" baseline="0" dirty="0"/>
              <a:t>Verkkokaupalla ei ole suomenkielisiä sivuja (-&gt; tällöin voi olla, että kuluttajansuojalaki ei suojaa sinua ja ostoksiasi)</a:t>
            </a:r>
          </a:p>
          <a:p>
            <a:pPr marL="0" indent="0">
              <a:buFontTx/>
              <a:buNone/>
            </a:pPr>
            <a:endParaRPr lang="fi-FI" baseline="0" dirty="0"/>
          </a:p>
          <a:p>
            <a:pPr marL="0" indent="0">
              <a:buFontTx/>
              <a:buNone/>
            </a:pPr>
            <a:r>
              <a:rPr lang="fi-FI" b="1" baseline="0" dirty="0"/>
              <a:t>Onko tuote turvallinen ja aito?</a:t>
            </a:r>
          </a:p>
          <a:p>
            <a:pPr marL="171450" indent="-171450">
              <a:buFontTx/>
              <a:buChar char="-"/>
            </a:pPr>
            <a:r>
              <a:rPr lang="fi-FI" baseline="0" dirty="0"/>
              <a:t>Viranomaisten sivuilta löydät tarvittaessa tiedot vaarallisista tuotteista (esim. Tukesin markkinavalvontarekisteri http://marek.tukes.fi/)</a:t>
            </a:r>
          </a:p>
          <a:p>
            <a:pPr marL="171450" indent="-171450">
              <a:buFontTx/>
              <a:buChar char="-"/>
            </a:pPr>
            <a:r>
              <a:rPr lang="fi-FI" baseline="0" dirty="0"/>
              <a:t>Merkkivaatteiden osalta tee vertailu aitoihin tuotteisiin (onko logot oikeissa kohdissa, tekstit ja merkit oikein)</a:t>
            </a:r>
          </a:p>
          <a:p>
            <a:pPr marL="171450" indent="-171450">
              <a:buFontTx/>
              <a:buChar char="-"/>
            </a:pPr>
            <a:r>
              <a:rPr lang="fi-FI" baseline="0" dirty="0"/>
              <a:t>Tuotteen aitouden tietää yleensä myös hinnan perusteella. Liian halpa on tuskin aito!</a:t>
            </a:r>
          </a:p>
          <a:p>
            <a:pPr marL="0" indent="0">
              <a:buFontTx/>
              <a:buNone/>
            </a:pPr>
            <a:endParaRPr lang="fi-FI" baseline="0" dirty="0"/>
          </a:p>
          <a:p>
            <a:pPr marL="0" indent="0">
              <a:buFontTx/>
              <a:buNone/>
            </a:pPr>
            <a:r>
              <a:rPr lang="fi-FI" b="1" baseline="0" dirty="0"/>
              <a:t>Onko tuotteen maahantuonti laillista?</a:t>
            </a:r>
          </a:p>
          <a:p>
            <a:pPr marL="171450" indent="-171450">
              <a:buFontTx/>
              <a:buChar char="-"/>
            </a:pPr>
            <a:r>
              <a:rPr lang="fi-FI" baseline="0" dirty="0"/>
              <a:t>Erityisesti elintarvikkeiden ja lääkkeiden myynti verkossa on säädelty tarkasti</a:t>
            </a:r>
          </a:p>
          <a:p>
            <a:pPr marL="171450" indent="-171450">
              <a:buFontTx/>
              <a:buChar char="-"/>
            </a:pPr>
            <a:r>
              <a:rPr lang="fi-FI" baseline="0" dirty="0"/>
              <a:t>EU:n ulkopuolelta tulevat tuotteet tulee yleensä tulli selvittää ja maksaa verot</a:t>
            </a:r>
          </a:p>
          <a:p>
            <a:pPr marL="171450" indent="-171450">
              <a:buFontTx/>
              <a:buChar char="-"/>
            </a:pPr>
            <a:endParaRPr lang="fi-FI" baseline="0" dirty="0"/>
          </a:p>
          <a:p>
            <a:pPr marL="0" indent="0">
              <a:buFontTx/>
              <a:buNone/>
            </a:pPr>
            <a:r>
              <a:rPr lang="fi-FI" b="1" baseline="0" dirty="0"/>
              <a:t>Onko tuotteella palautusoikeutta?</a:t>
            </a:r>
            <a:endParaRPr lang="fi-FI" baseline="0" dirty="0"/>
          </a:p>
          <a:p>
            <a:pPr marL="171450" indent="-171450">
              <a:buFontTx/>
              <a:buChar char="-"/>
            </a:pPr>
            <a:r>
              <a:rPr lang="fi-FI" baseline="0" dirty="0"/>
              <a:t>Verkkokaupassa tuotteen tilauksen voi EU:n alueella peruuttaa ilman syytä 14 pvän sisällä.</a:t>
            </a:r>
          </a:p>
          <a:p>
            <a:pPr marL="171450" indent="-171450">
              <a:buFontTx/>
              <a:buChar char="-"/>
            </a:pPr>
            <a:r>
              <a:rPr lang="fi-FI" baseline="0" dirty="0"/>
              <a:t>Peruutuksesta on aina ilmoitettava myyjälle, eli pelkkä palautus ei aina riitä.</a:t>
            </a:r>
          </a:p>
          <a:p>
            <a:pPr marL="171450" indent="-171450">
              <a:buFontTx/>
              <a:buChar char="-"/>
            </a:pPr>
            <a:r>
              <a:rPr lang="fi-FI" baseline="0" dirty="0"/>
              <a:t>Huomaathan myös sen, että ostaja (sinä) maksaa tuotteen palautuksesta aiheutuvat kulut</a:t>
            </a: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15</a:t>
            </a:fld>
            <a:endParaRPr lang="fi-FI"/>
          </a:p>
        </p:txBody>
      </p:sp>
    </p:spTree>
    <p:extLst>
      <p:ext uri="{BB962C8B-B14F-4D97-AF65-F5344CB8AC3E}">
        <p14:creationId xmlns:p14="http://schemas.microsoft.com/office/powerpoint/2010/main" val="32491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16</a:t>
            </a:fld>
            <a:endParaRPr lang="fi-FI"/>
          </a:p>
        </p:txBody>
      </p:sp>
    </p:spTree>
    <p:extLst>
      <p:ext uri="{BB962C8B-B14F-4D97-AF65-F5344CB8AC3E}">
        <p14:creationId xmlns:p14="http://schemas.microsoft.com/office/powerpoint/2010/main" val="321853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17</a:t>
            </a:fld>
            <a:endParaRPr lang="fi-FI"/>
          </a:p>
        </p:txBody>
      </p:sp>
    </p:spTree>
    <p:extLst>
      <p:ext uri="{BB962C8B-B14F-4D97-AF65-F5344CB8AC3E}">
        <p14:creationId xmlns:p14="http://schemas.microsoft.com/office/powerpoint/2010/main" val="371742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18</a:t>
            </a:fld>
            <a:endParaRPr lang="fi-FI"/>
          </a:p>
        </p:txBody>
      </p:sp>
    </p:spTree>
    <p:extLst>
      <p:ext uri="{BB962C8B-B14F-4D97-AF65-F5344CB8AC3E}">
        <p14:creationId xmlns:p14="http://schemas.microsoft.com/office/powerpoint/2010/main" val="177257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19</a:t>
            </a:fld>
            <a:endParaRPr lang="fi-FI"/>
          </a:p>
        </p:txBody>
      </p:sp>
    </p:spTree>
    <p:extLst>
      <p:ext uri="{BB962C8B-B14F-4D97-AF65-F5344CB8AC3E}">
        <p14:creationId xmlns:p14="http://schemas.microsoft.com/office/powerpoint/2010/main" val="136889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20</a:t>
            </a:fld>
            <a:endParaRPr lang="fi-FI"/>
          </a:p>
        </p:txBody>
      </p:sp>
    </p:spTree>
    <p:extLst>
      <p:ext uri="{BB962C8B-B14F-4D97-AF65-F5344CB8AC3E}">
        <p14:creationId xmlns:p14="http://schemas.microsoft.com/office/powerpoint/2010/main" val="422085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Oikeusjärjestelmän perustana ovat lait ja asetukset, jotka määrittävät yhteiskunnassa noudatettavat säännöt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Pääosa lakiehdotuksista tulee eduskunnalle hallituksen esityksinä. Ennen esitystä lakia on valmisteltu ministeriössä. Eduskunta joko hyväksyy tai hylkää ehdotuksen tai muuttaa sitä. Päätökset syntyvät yksinkertaisella enemmistöllä, eli laki hyväksytään, jos yli puolet äänestäneistä kansanedustajista kannattaa sitä.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Kansalaiset voivat vaikuttaa lainsäädäntöön paitsi äänestämällä vaaleissa, myös tekemällä eduskunnalle kansalaisaloitteita ja hankkimalla niille tarvittavan määrän kannattajia. Kansalaisaloite etenee eduskunnan käsiteltäväksi, jos se on kerännyt vähintään 50 000 kannatusilmoitusta kuuden kuukauden kuluessa. Aloitteet tehdään kansalaisaloite.fi-sivulla.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Ajantasainen lainsäädäntö on verkossa oikeusministeriön Finlex-tietopankissa.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Miksi lakeja tarvitaan? Esimerkkivastaus: Lait ja asetukset säätelevät yhteiskuntaa; ne ovat yhteiskunnan yhteisiä sääntöjä siitä, miten viranomaisten, yritysten ja kansalaisten tulisi toimia ja mitä rikkomuksista seuraa.</a:t>
            </a:r>
          </a:p>
        </p:txBody>
      </p:sp>
      <p:sp>
        <p:nvSpPr>
          <p:cNvPr id="4" name="Dian numeron paikkamerkki 3"/>
          <p:cNvSpPr>
            <a:spLocks noGrp="1"/>
          </p:cNvSpPr>
          <p:nvPr>
            <p:ph type="sldNum" sz="quarter" idx="5"/>
          </p:nvPr>
        </p:nvSpPr>
        <p:spPr/>
        <p:txBody>
          <a:bodyPr/>
          <a:lstStyle/>
          <a:p>
            <a:fld id="{A6F0C6F2-29C7-46C5-8628-318E26A810E6}" type="slidenum">
              <a:rPr lang="fi-FI" smtClean="0"/>
              <a:t>2</a:t>
            </a:fld>
            <a:endParaRPr lang="fi-FI"/>
          </a:p>
        </p:txBody>
      </p:sp>
    </p:spTree>
    <p:extLst>
      <p:ext uri="{BB962C8B-B14F-4D97-AF65-F5344CB8AC3E}">
        <p14:creationId xmlns:p14="http://schemas.microsoft.com/office/powerpoint/2010/main" val="21340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Kaikki</a:t>
            </a:r>
            <a:r>
              <a:rPr lang="fi-FI" b="1" baseline="0" dirty="0"/>
              <a:t> ovat velvollisia noudattamaan lakia</a:t>
            </a:r>
            <a:endParaRPr lang="en-GB" b="1" dirty="0"/>
          </a:p>
        </p:txBody>
      </p:sp>
      <p:sp>
        <p:nvSpPr>
          <p:cNvPr id="4" name="Dian numeron paikkamerkki 3"/>
          <p:cNvSpPr>
            <a:spLocks noGrp="1"/>
          </p:cNvSpPr>
          <p:nvPr>
            <p:ph type="sldNum" sz="quarter" idx="5"/>
          </p:nvPr>
        </p:nvSpPr>
        <p:spPr/>
        <p:txBody>
          <a:bodyPr/>
          <a:lstStyle/>
          <a:p>
            <a:fld id="{A6F0C6F2-29C7-46C5-8628-318E26A810E6}" type="slidenum">
              <a:rPr lang="fi-FI" smtClean="0"/>
              <a:t>3</a:t>
            </a:fld>
            <a:endParaRPr lang="fi-FI"/>
          </a:p>
        </p:txBody>
      </p:sp>
    </p:spTree>
    <p:extLst>
      <p:ext uri="{BB962C8B-B14F-4D97-AF65-F5344CB8AC3E}">
        <p14:creationId xmlns:p14="http://schemas.microsoft.com/office/powerpoint/2010/main" val="36810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Dian numeron paikkamerkki 3"/>
          <p:cNvSpPr>
            <a:spLocks noGrp="1"/>
          </p:cNvSpPr>
          <p:nvPr>
            <p:ph type="sldNum" sz="quarter" idx="5"/>
          </p:nvPr>
        </p:nvSpPr>
        <p:spPr/>
        <p:txBody>
          <a:bodyPr/>
          <a:lstStyle/>
          <a:p>
            <a:fld id="{A6F0C6F2-29C7-46C5-8628-318E26A810E6}" type="slidenum">
              <a:rPr lang="fi-FI" smtClean="0"/>
              <a:t>4</a:t>
            </a:fld>
            <a:endParaRPr lang="fi-FI"/>
          </a:p>
        </p:txBody>
      </p:sp>
    </p:spTree>
    <p:extLst>
      <p:ext uri="{BB962C8B-B14F-4D97-AF65-F5344CB8AC3E}">
        <p14:creationId xmlns:p14="http://schemas.microsoft.com/office/powerpoint/2010/main" val="10348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Lakia</a:t>
            </a:r>
            <a:r>
              <a:rPr lang="fi-FI" b="1" baseline="0" dirty="0"/>
              <a:t> sovelletaan tuomioistuimissa</a:t>
            </a:r>
          </a:p>
          <a:p>
            <a:endParaRPr lang="fi-FI" dirty="0"/>
          </a:p>
          <a:p>
            <a:r>
              <a:rPr lang="fi-FI" dirty="0"/>
              <a:t>Käräjäoikeuksia on 20 kpl. </a:t>
            </a:r>
          </a:p>
          <a:p>
            <a:endParaRPr lang="fi-FI" dirty="0"/>
          </a:p>
          <a:p>
            <a:r>
              <a:rPr lang="fi-FI" dirty="0"/>
              <a:t>Käräjäoikeudet käsittelevät rikos-, riita- ja hakemusasioita. </a:t>
            </a:r>
          </a:p>
          <a:p>
            <a:endParaRPr lang="fi-FI" dirty="0"/>
          </a:p>
          <a:p>
            <a:r>
              <a:rPr lang="fi-FI" dirty="0"/>
              <a:t>Käräjäoikeuden ratkaisusta voidaan valittaa hovioikeuteen. Kaikissa riita- ja hakemusasioissa ja joissakin rikosasioissa valituksiin tarvitaan hovioikeuden myöntämä jatkokäsittelylupa. </a:t>
            </a:r>
          </a:p>
          <a:p>
            <a:endParaRPr lang="fi-FI" dirty="0"/>
          </a:p>
          <a:p>
            <a:r>
              <a:rPr lang="fi-FI" dirty="0"/>
              <a:t>Hovioikeuden ratkaisuun taas voi hakea muutosta korkeimmasta oikeudesta, jos korkein oikeus antaa valitusluvan. Korkein oikeus on ennakkopäätöstuomioistuin. </a:t>
            </a:r>
          </a:p>
          <a:p>
            <a:endParaRPr lang="fi-FI" dirty="0"/>
          </a:p>
          <a:p>
            <a:r>
              <a:rPr lang="fi-FI" dirty="0"/>
              <a:t>Ennakkopäätöksiä annetaan sellaisista kysymyksistä, joihin laki ei anna selvää vastausta. Ennakkopäätöksillä annetaan oikeusohjeita tulevien vastaavanlaisten oikeusriitojen varalle ja pyritään varmistamaan, että tuomioistuimet eri puolilla maata tulkitsevat lakia samalla tavalla.</a:t>
            </a:r>
          </a:p>
          <a:p>
            <a:endParaRPr lang="fi-FI" dirty="0"/>
          </a:p>
          <a:p>
            <a:r>
              <a:rPr lang="fi-FI" dirty="0"/>
              <a:t>Hallinto-oikeudet käsittelevät viranomaisten päätöksistä tehtyjä valituksia, mm. veroasioita, kunnallisasioita, rakennus- ja ympäristöasioita, sosiaali- ja terveydenhuoltoasioita sekä oleskelulupa-asioita. Hallinto-oikeuden päätökseen haetaan muutosta korkeimmasta hallinto-oikeudesta. </a:t>
            </a:r>
          </a:p>
          <a:p>
            <a:endParaRPr lang="fi-FI" dirty="0"/>
          </a:p>
          <a:p>
            <a:r>
              <a:rPr lang="fi-FI" dirty="0"/>
              <a:t>Erityistuomioistuimet ovat markkinaoikeus, työtuomioistuin, vakuutusoikeus ja valtakunnanoikeus.</a:t>
            </a:r>
          </a:p>
        </p:txBody>
      </p:sp>
      <p:sp>
        <p:nvSpPr>
          <p:cNvPr id="4" name="Dian numeron paikkamerkki 3"/>
          <p:cNvSpPr>
            <a:spLocks noGrp="1"/>
          </p:cNvSpPr>
          <p:nvPr>
            <p:ph type="sldNum" sz="quarter" idx="5"/>
          </p:nvPr>
        </p:nvSpPr>
        <p:spPr/>
        <p:txBody>
          <a:bodyPr/>
          <a:lstStyle/>
          <a:p>
            <a:fld id="{A6F0C6F2-29C7-46C5-8628-318E26A810E6}" type="slidenum">
              <a:rPr lang="fi-FI" smtClean="0"/>
              <a:t>5</a:t>
            </a:fld>
            <a:endParaRPr lang="fi-FI"/>
          </a:p>
        </p:txBody>
      </p:sp>
    </p:spTree>
    <p:extLst>
      <p:ext uri="{BB962C8B-B14F-4D97-AF65-F5344CB8AC3E}">
        <p14:creationId xmlns:p14="http://schemas.microsoft.com/office/powerpoint/2010/main" val="22937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dirty="0"/>
              <a:t>Kuka tahansa voi tehdä rikosilmoituksen. </a:t>
            </a:r>
          </a:p>
          <a:p>
            <a:pPr fontAlgn="base"/>
            <a:endParaRPr lang="fi-FI" dirty="0"/>
          </a:p>
          <a:p>
            <a:pPr fontAlgn="base"/>
            <a:r>
              <a:rPr lang="fi-FI" dirty="0"/>
              <a:t>Jos poliisi epäilee rikoksen tapahtuneen, se aloittaa esitutkinnan. Esitutkinnan hoitaa tapahtumapaikan poliisi.</a:t>
            </a:r>
          </a:p>
          <a:p>
            <a:pPr fontAlgn="base"/>
            <a:endParaRPr lang="fi-FI" dirty="0"/>
          </a:p>
          <a:p>
            <a:pPr fontAlgn="base"/>
            <a:r>
              <a:rPr lang="fi-FI" dirty="0"/>
              <a:t>Poliisin tehtävänä on ilmoittaa esitutkinnassa olevasta rikosasiasta syyttäjälle, joka puolestaan ratkaisee, viedäänkö asia tuomioistuimen käsiteltäväksi. </a:t>
            </a:r>
          </a:p>
          <a:p>
            <a:pPr fontAlgn="base"/>
            <a:endParaRPr lang="fi-FI" dirty="0"/>
          </a:p>
          <a:p>
            <a:r>
              <a:rPr lang="fi-FI" dirty="0"/>
              <a:t>Tuomioistuin määrää rikoksesta tuomitulle lain mukaisen seuraamuksen, esimerkiksi sakkoja tai vankeusrangaistuksen.</a:t>
            </a:r>
          </a:p>
        </p:txBody>
      </p:sp>
      <p:sp>
        <p:nvSpPr>
          <p:cNvPr id="4" name="Dian numeron paikkamerkki 3"/>
          <p:cNvSpPr>
            <a:spLocks noGrp="1"/>
          </p:cNvSpPr>
          <p:nvPr>
            <p:ph type="sldNum" sz="quarter" idx="5"/>
          </p:nvPr>
        </p:nvSpPr>
        <p:spPr/>
        <p:txBody>
          <a:bodyPr/>
          <a:lstStyle/>
          <a:p>
            <a:fld id="{A6F0C6F2-29C7-46C5-8628-318E26A810E6}" type="slidenum">
              <a:rPr lang="fi-FI" smtClean="0"/>
              <a:t>6</a:t>
            </a:fld>
            <a:endParaRPr lang="fi-FI"/>
          </a:p>
        </p:txBody>
      </p:sp>
    </p:spTree>
    <p:extLst>
      <p:ext uri="{BB962C8B-B14F-4D97-AF65-F5344CB8AC3E}">
        <p14:creationId xmlns:p14="http://schemas.microsoft.com/office/powerpoint/2010/main" val="21781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fi-FI" b="1" dirty="0"/>
              <a:t>Käsittelystä:</a:t>
            </a:r>
          </a:p>
          <a:p>
            <a:r>
              <a:rPr lang="fi-FI" altLang="fi-FI" dirty="0"/>
              <a:t>Asiat ratkaisee joko tuomari yksin tai isommissa rikosasioissa yhdessä maallikkojäseninä toimivien lautamiesten kanssa. </a:t>
            </a:r>
          </a:p>
          <a:p>
            <a:endParaRPr lang="fi-FI" altLang="fi-FI" dirty="0"/>
          </a:p>
          <a:p>
            <a:pPr fontAlgn="base"/>
            <a:r>
              <a:rPr lang="fi-FI" sz="1200" b="0" i="0" kern="1200" dirty="0">
                <a:solidFill>
                  <a:schemeClr val="tx1"/>
                </a:solidFill>
                <a:effectLst/>
                <a:latin typeface="+mn-lt"/>
                <a:ea typeface="+mn-ea"/>
                <a:cs typeface="+mn-cs"/>
              </a:rPr>
              <a:t>Käsittely voidaan tehdä joko istunnossa tai kansliamenettelyssä, jossa päätös tehdään asiakirjojen perusteella. Oikeudessa kuullaan myös todistajia ja mahdollisia asiantuntijoita. Oikeus voi antaa ratkaisun heti suullisesti tai myöhemmin kirjallisesti.</a:t>
            </a:r>
          </a:p>
          <a:p>
            <a:pPr fontAlgn="base"/>
            <a:endParaRPr lang="fi-FI"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Rikosasiassa osallisia ovat syyttäjän lisäksi syytetty ja uhri eli asianomistaja. Oikeus ryhtyy käsittelemään rikosjuttua, kun syyttäjä on tehnyt haastehakemuksen oikeuteen.</a:t>
            </a: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r>
              <a:rPr lang="fi-FI" b="1" dirty="0"/>
              <a:t>Seuraamuksista:</a:t>
            </a:r>
          </a:p>
          <a:p>
            <a:r>
              <a:rPr lang="fi-FI" dirty="0"/>
              <a:t>Nuorisorangaistus: 15-17-vuotiaille, 4 kk–1 vuoden pituinen seuraamus, johon sisältyy valvontaa, sosiaalista toimintaa ja työelämään perehtymistä. </a:t>
            </a:r>
          </a:p>
          <a:p>
            <a:endParaRPr lang="fi-FI" dirty="0"/>
          </a:p>
          <a:p>
            <a:r>
              <a:rPr lang="fi-FI" dirty="0"/>
              <a:t>Vahingonkorvausvastuu ja oikeudenkäyntikuluvastuu nousevat helposti tuhansiin euroihin. </a:t>
            </a:r>
          </a:p>
        </p:txBody>
      </p:sp>
      <p:sp>
        <p:nvSpPr>
          <p:cNvPr id="4" name="Dian numeron paikkamerkki 3"/>
          <p:cNvSpPr>
            <a:spLocks noGrp="1"/>
          </p:cNvSpPr>
          <p:nvPr>
            <p:ph type="sldNum" sz="quarter" idx="5"/>
          </p:nvPr>
        </p:nvSpPr>
        <p:spPr/>
        <p:txBody>
          <a:bodyPr/>
          <a:lstStyle/>
          <a:p>
            <a:fld id="{A6F0C6F2-29C7-46C5-8628-318E26A810E6}" type="slidenum">
              <a:rPr lang="fi-FI" smtClean="0"/>
              <a:t>7</a:t>
            </a:fld>
            <a:endParaRPr lang="fi-FI"/>
          </a:p>
        </p:txBody>
      </p:sp>
    </p:spTree>
    <p:extLst>
      <p:ext uri="{BB962C8B-B14F-4D97-AF65-F5344CB8AC3E}">
        <p14:creationId xmlns:p14="http://schemas.microsoft.com/office/powerpoint/2010/main" val="15812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a:solidFill>
                  <a:schemeClr val="tx1"/>
                </a:solidFill>
                <a:effectLst/>
                <a:latin typeface="+mn-lt"/>
                <a:ea typeface="+mn-ea"/>
                <a:cs typeface="+mn-cs"/>
              </a:rPr>
              <a:t>Riita-asiassa osallisia ovat kantaja ja vastaaja. </a:t>
            </a:r>
          </a:p>
          <a:p>
            <a:pPr fontAlgn="base"/>
            <a:endParaRPr lang="fi-FI" sz="1200" b="0" i="0" kern="1200" dirty="0">
              <a:solidFill>
                <a:schemeClr val="tx1"/>
              </a:solidFill>
              <a:effectLst/>
              <a:latin typeface="+mn-lt"/>
              <a:ea typeface="+mn-ea"/>
              <a:cs typeface="+mn-cs"/>
            </a:endParaRPr>
          </a:p>
          <a:p>
            <a:pPr fontAlgn="base"/>
            <a:r>
              <a:rPr lang="fi-FI" sz="1200" b="0" i="0" kern="1200" dirty="0">
                <a:solidFill>
                  <a:schemeClr val="tx1"/>
                </a:solidFill>
                <a:effectLst/>
                <a:latin typeface="+mn-lt"/>
                <a:ea typeface="+mn-ea"/>
                <a:cs typeface="+mn-cs"/>
              </a:rPr>
              <a:t>Osapuolten kannalta on usein parempi sovitella riitaa, jolloin on mahdollista päästä kaikkia osapuolia tyydyttävään kompromissiratkaisuun. Myös rikosasioita voidaan sovitella.</a:t>
            </a:r>
          </a:p>
        </p:txBody>
      </p:sp>
      <p:sp>
        <p:nvSpPr>
          <p:cNvPr id="4" name="Dian numeron paikkamerkki 3"/>
          <p:cNvSpPr>
            <a:spLocks noGrp="1"/>
          </p:cNvSpPr>
          <p:nvPr>
            <p:ph type="sldNum" sz="quarter" idx="5"/>
          </p:nvPr>
        </p:nvSpPr>
        <p:spPr/>
        <p:txBody>
          <a:bodyPr/>
          <a:lstStyle/>
          <a:p>
            <a:fld id="{A6F0C6F2-29C7-46C5-8628-318E26A810E6}" type="slidenum">
              <a:rPr lang="fi-FI" smtClean="0"/>
              <a:t>8</a:t>
            </a:fld>
            <a:endParaRPr lang="fi-FI"/>
          </a:p>
        </p:txBody>
      </p:sp>
    </p:spTree>
    <p:extLst>
      <p:ext uri="{BB962C8B-B14F-4D97-AF65-F5344CB8AC3E}">
        <p14:creationId xmlns:p14="http://schemas.microsoft.com/office/powerpoint/2010/main" val="64543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Oikeudenhoidossa on paljon erilaisia työmahdollisuuksia.</a:t>
            </a:r>
          </a:p>
        </p:txBody>
      </p:sp>
      <p:sp>
        <p:nvSpPr>
          <p:cNvPr id="4" name="Dian numeron paikkamerkki 3"/>
          <p:cNvSpPr>
            <a:spLocks noGrp="1"/>
          </p:cNvSpPr>
          <p:nvPr>
            <p:ph type="sldNum" sz="quarter" idx="5"/>
          </p:nvPr>
        </p:nvSpPr>
        <p:spPr/>
        <p:txBody>
          <a:bodyPr/>
          <a:lstStyle/>
          <a:p>
            <a:fld id="{A6F0C6F2-29C7-46C5-8628-318E26A810E6}" type="slidenum">
              <a:rPr lang="fi-FI" smtClean="0"/>
              <a:t>9</a:t>
            </a:fld>
            <a:endParaRPr lang="fi-FI"/>
          </a:p>
        </p:txBody>
      </p:sp>
    </p:spTree>
    <p:extLst>
      <p:ext uri="{BB962C8B-B14F-4D97-AF65-F5344CB8AC3E}">
        <p14:creationId xmlns:p14="http://schemas.microsoft.com/office/powerpoint/2010/main" val="2014821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23866-1C98-420E-AADD-DB9EB906B44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047A0B-7F4B-4427-8800-3A00C439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44A2FE2-B1C1-4AE6-AA6B-E8AFF957555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3527095A-D1B3-44BD-9EF9-5BA2E72EBAF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88AADC-7902-4E1D-87D7-9D35AE0CBE33}"/>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35439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A3D2DB-5C8B-4944-AEF8-0BDDDB50009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5B9D8E5-5928-4276-92E3-42BDF2473C3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D21810-8FCB-4CAB-B623-A68937711288}"/>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AEEAA0F-5E1D-4E65-AE7A-D00657D5C1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912190-1D02-4F3D-89D2-B940F778C66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86779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A8EEDA1-C2F0-4DA4-B7AD-EF0C57050B9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E5E8BA3-FF0A-44F7-8BE7-284563C2575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7704E9-8255-43B5-B199-EFD892AC20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F086C442-5738-4ECF-85A2-02ACC1267F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295884-DBC3-4DC3-A9E3-6A0EBD98212B}"/>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70579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9A4E536-5DB8-41EE-835B-DF52E2453CF3}"/>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2F3027E-1A81-44D3-9313-926FB8AF74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F746E-D414-49EA-9092-F31660120C9F}"/>
              </a:ext>
            </a:extLst>
          </p:cNvPr>
          <p:cNvSpPr>
            <a:spLocks noGrp="1"/>
          </p:cNvSpPr>
          <p:nvPr>
            <p:ph type="sldNum" sz="quarter" idx="12"/>
          </p:nvPr>
        </p:nvSpPr>
        <p:spPr/>
        <p:txBody>
          <a:bodyPr/>
          <a:lstStyle/>
          <a:p>
            <a:fld id="{5040245C-5603-4B95-A8B9-7DC90B7E1CFD}" type="slidenum">
              <a:rPr lang="fi-FI" smtClean="0"/>
              <a:t>‹#›</a:t>
            </a:fld>
            <a:endParaRPr lang="fi-FI" dirty="0"/>
          </a:p>
        </p:txBody>
      </p:sp>
      <p:sp>
        <p:nvSpPr>
          <p:cNvPr id="7" name="Otsikko 1">
            <a:extLst>
              <a:ext uri="{FF2B5EF4-FFF2-40B4-BE49-F238E27FC236}">
                <a16:creationId xmlns:a16="http://schemas.microsoft.com/office/drawing/2014/main" id="{AF3FAB72-3E98-4774-87CB-F02CB51850E1}"/>
              </a:ext>
            </a:extLst>
          </p:cNvPr>
          <p:cNvSpPr>
            <a:spLocks noGrp="1"/>
          </p:cNvSpPr>
          <p:nvPr>
            <p:ph type="title"/>
          </p:nvPr>
        </p:nvSpPr>
        <p:spPr>
          <a:xfrm>
            <a:off x="838200" y="961272"/>
            <a:ext cx="10515600" cy="1325563"/>
          </a:xfrm>
        </p:spPr>
        <p:txBody>
          <a:bodyPr>
            <a:normAutofit/>
          </a:bodyPr>
          <a:lstStyle/>
          <a:p>
            <a:pPr algn="ctr"/>
            <a:endParaRPr lang="fi-FI" sz="4000" b="1" dirty="0">
              <a:solidFill>
                <a:srgbClr val="2D3752"/>
              </a:solidFill>
              <a:latin typeface="+mn-lt"/>
            </a:endParaRPr>
          </a:p>
        </p:txBody>
      </p:sp>
      <p:sp>
        <p:nvSpPr>
          <p:cNvPr id="8" name="Sisällön paikkamerkki 2">
            <a:extLst>
              <a:ext uri="{FF2B5EF4-FFF2-40B4-BE49-F238E27FC236}">
                <a16:creationId xmlns:a16="http://schemas.microsoft.com/office/drawing/2014/main" id="{1A73960A-99C2-468E-A245-3C419E1B6A2C}"/>
              </a:ext>
            </a:extLst>
          </p:cNvPr>
          <p:cNvSpPr>
            <a:spLocks noGrp="1"/>
          </p:cNvSpPr>
          <p:nvPr>
            <p:ph idx="1"/>
          </p:nvPr>
        </p:nvSpPr>
        <p:spPr>
          <a:xfrm>
            <a:off x="838200" y="2401914"/>
            <a:ext cx="10515600" cy="3833091"/>
          </a:xfrm>
        </p:spPr>
        <p:txBody>
          <a:bodyPr>
            <a:normAutofit/>
          </a:bodyPr>
          <a:lstStyle/>
          <a:p>
            <a:pPr>
              <a:lnSpc>
                <a:spcPct val="100000"/>
              </a:lnSpc>
            </a:pPr>
            <a:endParaRPr lang="fi-FI" sz="2400" dirty="0">
              <a:solidFill>
                <a:srgbClr val="2D3752"/>
              </a:solidFill>
            </a:endParaRPr>
          </a:p>
        </p:txBody>
      </p:sp>
    </p:spTree>
    <p:extLst>
      <p:ext uri="{BB962C8B-B14F-4D97-AF65-F5344CB8AC3E}">
        <p14:creationId xmlns:p14="http://schemas.microsoft.com/office/powerpoint/2010/main" val="141565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2526E4-D853-474A-AB7D-83B261905EB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D4B7DE3-662F-4F3B-8525-71D9CB3E1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E424A27-E591-4F60-BE51-2EB33A9CD2A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C1BEB36B-7272-464B-95B4-CA3A78210F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9A667C-CB0F-4447-9D8F-F5E04E8C8531}"/>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5386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26508-F645-4EFF-AF9B-60E4321C83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E6D911-D70E-407D-92AD-67301C87F1F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E5335A-3695-4EA0-9D68-A94F4238EE6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CB50696-5B95-4161-89BD-8F38C8AB1A56}"/>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FEB01FD-135A-46A4-A559-C26010811EA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3679BC-1BE5-44DC-BD24-D379AB341324}"/>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7727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B42ECE-9980-4FE0-A98D-BDB024239E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B5BA600-454F-41EC-82D6-875A07BDB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1CA501A-DCE5-4495-8A7B-E7FFE8B0C6F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24F2359-0067-44DE-82A8-0483E060B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5AF0059-1F71-483D-8E8E-57B9D2E809F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35A4ED6-6493-472B-ADD2-07DD69FDE5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8" name="Alatunnisteen paikkamerkki 7">
            <a:extLst>
              <a:ext uri="{FF2B5EF4-FFF2-40B4-BE49-F238E27FC236}">
                <a16:creationId xmlns:a16="http://schemas.microsoft.com/office/drawing/2014/main" id="{E8231CCE-30E6-4C8E-AE93-AC527E005F4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BCC3744-0BC1-45AE-BBD2-5C77F37EEBA0}"/>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6807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C416A-1415-4705-AD81-30F513CCBE3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4FA9E0-8D7B-4201-BAD3-65B992BF83CF}"/>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4" name="Alatunnisteen paikkamerkki 3">
            <a:extLst>
              <a:ext uri="{FF2B5EF4-FFF2-40B4-BE49-F238E27FC236}">
                <a16:creationId xmlns:a16="http://schemas.microsoft.com/office/drawing/2014/main" id="{51477A56-09EE-4929-A966-A6F80979DE9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8A02AA9-1D3E-40C2-85F8-527E5125AA95}"/>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56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344CC51-D610-4F07-99DB-BA3F143F968A}"/>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3" name="Alatunnisteen paikkamerkki 2">
            <a:extLst>
              <a:ext uri="{FF2B5EF4-FFF2-40B4-BE49-F238E27FC236}">
                <a16:creationId xmlns:a16="http://schemas.microsoft.com/office/drawing/2014/main" id="{12D40A9C-FEEC-46A6-88F0-4921AE6CDA9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D68BBB7-1526-48A2-9261-E13C4309F1BF}"/>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08120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62D69-4C4F-43D3-990A-6E58DA17B9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E1D4A9E-BA32-4D6E-860D-10702029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7248FB7-F25A-4F3A-A1CC-6D1D6745A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D4CE350-44B5-4D11-B90A-EAC54B6E6B2D}"/>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13C5E61-2E6C-4E21-986F-2E7B6B7A643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81CAA82-2983-41E2-B649-C276E2F6A067}"/>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8374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92CCFC-919C-49C3-8B14-0648DFAC6AC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49DE5C-A861-43DF-8DD2-201B49A7B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53FC797-B3CD-4F5D-89D5-B65A27F0B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1BED95-03FE-48CB-9072-05D8A6359745}"/>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1B6FC44D-533E-451C-BEE2-EB3CCD6942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08DF714-25CD-4330-9266-7F854F0CD6A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992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25CB919-7441-4EC2-B24C-290174456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2BCE3E6-7C73-4C1D-9F1E-D7349FEA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7639A3-C818-45D3-A947-C5660AF62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7F2F2440-221F-4B9B-9AE2-C73B19A70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0D11FBA-E01B-4A3C-B6BE-59E973834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245C-5603-4B95-A8B9-7DC90B7E1CFD}" type="slidenum">
              <a:rPr lang="fi-FI" smtClean="0"/>
              <a:t>‹#›</a:t>
            </a:fld>
            <a:endParaRPr lang="fi-FI"/>
          </a:p>
        </p:txBody>
      </p:sp>
    </p:spTree>
    <p:extLst>
      <p:ext uri="{BB962C8B-B14F-4D97-AF65-F5344CB8AC3E}">
        <p14:creationId xmlns:p14="http://schemas.microsoft.com/office/powerpoint/2010/main" val="45662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ianajajaliitto.fi/"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advokatforbundet.f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laotsikko 2">
            <a:extLst>
              <a:ext uri="{FF2B5EF4-FFF2-40B4-BE49-F238E27FC236}">
                <a16:creationId xmlns:a16="http://schemas.microsoft.com/office/drawing/2014/main" id="{83880CF1-4631-43BD-A0AF-E116A7B9D2CB}"/>
              </a:ext>
            </a:extLst>
          </p:cNvPr>
          <p:cNvSpPr txBox="1">
            <a:spLocks/>
          </p:cNvSpPr>
          <p:nvPr/>
        </p:nvSpPr>
        <p:spPr>
          <a:xfrm>
            <a:off x="415637" y="4569405"/>
            <a:ext cx="11323780" cy="1032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1DA1F2"/>
                </a:solidFill>
              </a:rPr>
              <a:t>    </a:t>
            </a:r>
          </a:p>
        </p:txBody>
      </p:sp>
      <p:sp>
        <p:nvSpPr>
          <p:cNvPr id="3" name="Otsikko 1">
            <a:extLst>
              <a:ext uri="{FF2B5EF4-FFF2-40B4-BE49-F238E27FC236}">
                <a16:creationId xmlns:a16="http://schemas.microsoft.com/office/drawing/2014/main" id="{635877F1-04BB-4642-9AE0-C5D27FA5FC9C}"/>
              </a:ext>
            </a:extLst>
          </p:cNvPr>
          <p:cNvSpPr>
            <a:spLocks noGrp="1"/>
          </p:cNvSpPr>
          <p:nvPr>
            <p:ph type="ctrTitle"/>
          </p:nvPr>
        </p:nvSpPr>
        <p:spPr>
          <a:xfrm>
            <a:off x="415637" y="2861659"/>
            <a:ext cx="11323781" cy="2028838"/>
          </a:xfrm>
        </p:spPr>
        <p:txBody>
          <a:bodyPr>
            <a:normAutofit/>
          </a:bodyPr>
          <a:lstStyle/>
          <a:p>
            <a:r>
              <a:rPr lang="fi-FI" sz="4400" b="1" dirty="0">
                <a:solidFill>
                  <a:srgbClr val="2D3752"/>
                </a:solidFill>
                <a:latin typeface="+mn-lt"/>
              </a:rPr>
              <a:t>#oikeuskasvatus – lukiot</a:t>
            </a:r>
            <a:br>
              <a:rPr lang="fi-FI" sz="4400" b="1" dirty="0">
                <a:solidFill>
                  <a:srgbClr val="2D3752"/>
                </a:solidFill>
              </a:rPr>
            </a:br>
            <a:r>
              <a:rPr lang="fi-FI" sz="4400" dirty="0">
                <a:solidFill>
                  <a:srgbClr val="2D3752"/>
                </a:solidFill>
              </a:rPr>
              <a:t>Suomen oikeusjärjestelmä</a:t>
            </a:r>
            <a:br>
              <a:rPr lang="fi-FI" sz="4600" dirty="0">
                <a:solidFill>
                  <a:srgbClr val="2D3752"/>
                </a:solidFill>
              </a:rPr>
            </a:br>
            <a:endParaRPr lang="fi-FI" sz="4600" dirty="0">
              <a:solidFill>
                <a:srgbClr val="2D3752"/>
              </a:solidFill>
            </a:endParaRPr>
          </a:p>
        </p:txBody>
      </p:sp>
    </p:spTree>
    <p:extLst>
      <p:ext uri="{BB962C8B-B14F-4D97-AF65-F5344CB8AC3E}">
        <p14:creationId xmlns:p14="http://schemas.microsoft.com/office/powerpoint/2010/main" val="218454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Asianajaja avustajana</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Yksityisiä asianajopalveluja saa asianajotoimistoista</a:t>
            </a:r>
          </a:p>
          <a:p>
            <a:pPr>
              <a:lnSpc>
                <a:spcPct val="100000"/>
              </a:lnSpc>
            </a:pPr>
            <a:r>
              <a:rPr lang="fi-FI" sz="2400" dirty="0">
                <a:solidFill>
                  <a:srgbClr val="2D3752"/>
                </a:solidFill>
              </a:rPr>
              <a:t>Asianajaja on Suomen Asianajajaliittoon hyväksytty lakimies</a:t>
            </a:r>
          </a:p>
          <a:p>
            <a:pPr lvl="1">
              <a:lnSpc>
                <a:spcPct val="100000"/>
              </a:lnSpc>
            </a:pPr>
            <a:r>
              <a:rPr lang="fi-FI" sz="2000" dirty="0">
                <a:solidFill>
                  <a:srgbClr val="2D3752"/>
                </a:solidFill>
              </a:rPr>
              <a:t>Velvollisuus noudattaa hyvää asianajajatapaa</a:t>
            </a:r>
          </a:p>
          <a:p>
            <a:pPr>
              <a:lnSpc>
                <a:spcPct val="100000"/>
              </a:lnSpc>
            </a:pPr>
            <a:r>
              <a:rPr lang="fi-FI" sz="2400" dirty="0">
                <a:solidFill>
                  <a:srgbClr val="2D3752"/>
                </a:solidFill>
              </a:rPr>
              <a:t>Asianajajia on Suomessa n. 2 200</a:t>
            </a:r>
          </a:p>
          <a:p>
            <a:pPr>
              <a:lnSpc>
                <a:spcPct val="100000"/>
              </a:lnSpc>
            </a:pPr>
            <a:r>
              <a:rPr lang="fi-FI" sz="2400" dirty="0">
                <a:solidFill>
                  <a:srgbClr val="2D3752"/>
                </a:solidFill>
              </a:rPr>
              <a:t>Miten asianajajaksi?</a:t>
            </a:r>
          </a:p>
          <a:p>
            <a:pPr lvl="1">
              <a:lnSpc>
                <a:spcPct val="100000"/>
              </a:lnSpc>
            </a:pPr>
            <a:r>
              <a:rPr lang="fi-FI" sz="2000" dirty="0">
                <a:solidFill>
                  <a:srgbClr val="2D3752"/>
                </a:solidFill>
              </a:rPr>
              <a:t>Oikeustieteellinen loppututkinto yliopistosta</a:t>
            </a:r>
          </a:p>
          <a:p>
            <a:pPr lvl="1">
              <a:lnSpc>
                <a:spcPct val="100000"/>
              </a:lnSpc>
            </a:pPr>
            <a:r>
              <a:rPr lang="fi-FI" sz="2000" dirty="0">
                <a:solidFill>
                  <a:srgbClr val="2D3752"/>
                </a:solidFill>
              </a:rPr>
              <a:t>4 vuoden työkokemus lakimiestehtävissä</a:t>
            </a:r>
          </a:p>
          <a:p>
            <a:pPr lvl="1">
              <a:lnSpc>
                <a:spcPct val="100000"/>
              </a:lnSpc>
            </a:pPr>
            <a:r>
              <a:rPr lang="fi-FI" sz="2000" dirty="0">
                <a:solidFill>
                  <a:srgbClr val="2D3752"/>
                </a:solidFill>
              </a:rPr>
              <a:t>Asianajajatutkinto</a:t>
            </a:r>
          </a:p>
        </p:txBody>
      </p:sp>
    </p:spTree>
    <p:extLst>
      <p:ext uri="{BB962C8B-B14F-4D97-AF65-F5344CB8AC3E}">
        <p14:creationId xmlns:p14="http://schemas.microsoft.com/office/powerpoint/2010/main" val="33800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2091018"/>
            <a:ext cx="10515600" cy="2675964"/>
          </a:xfrm>
        </p:spPr>
        <p:txBody>
          <a:bodyPr>
            <a:normAutofit/>
          </a:bodyPr>
          <a:lstStyle/>
          <a:p>
            <a:pPr algn="ctr"/>
            <a:r>
              <a:rPr lang="fr-FR" sz="3600" b="1" dirty="0">
                <a:solidFill>
                  <a:schemeClr val="bg1"/>
                </a:solidFill>
                <a:latin typeface="+mn-lt"/>
              </a:rPr>
              <a:t>Sopimusten tekeminen</a:t>
            </a:r>
            <a:endParaRPr lang="fi-FI" sz="3600" b="1" dirty="0">
              <a:solidFill>
                <a:schemeClr val="bg1"/>
              </a:solidFill>
              <a:latin typeface="+mn-lt"/>
            </a:endParaRPr>
          </a:p>
        </p:txBody>
      </p:sp>
    </p:spTree>
    <p:extLst>
      <p:ext uri="{BB962C8B-B14F-4D97-AF65-F5344CB8AC3E}">
        <p14:creationId xmlns:p14="http://schemas.microsoft.com/office/powerpoint/2010/main" val="269114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Mitä eri sopimuksia on olemassa?</a:t>
            </a:r>
          </a:p>
        </p:txBody>
      </p:sp>
      <p:sp>
        <p:nvSpPr>
          <p:cNvPr id="33" name="Tekstiruutu 32">
            <a:extLst>
              <a:ext uri="{FF2B5EF4-FFF2-40B4-BE49-F238E27FC236}">
                <a16:creationId xmlns:a16="http://schemas.microsoft.com/office/drawing/2014/main" id="{076EEDBB-C691-4B2F-948F-52B7EFEF27E4}"/>
              </a:ext>
            </a:extLst>
          </p:cNvPr>
          <p:cNvSpPr txBox="1"/>
          <p:nvPr/>
        </p:nvSpPr>
        <p:spPr>
          <a:xfrm>
            <a:off x="8961141" y="3081563"/>
            <a:ext cx="2008369" cy="369332"/>
          </a:xfrm>
          <a:prstGeom prst="rect">
            <a:avLst/>
          </a:prstGeom>
          <a:noFill/>
        </p:spPr>
        <p:txBody>
          <a:bodyPr wrap="square" rtlCol="0">
            <a:spAutoFit/>
          </a:bodyPr>
          <a:lstStyle/>
          <a:p>
            <a:pPr algn="ctr"/>
            <a:r>
              <a:rPr lang="fi-FI" dirty="0">
                <a:solidFill>
                  <a:srgbClr val="2D3752"/>
                </a:solidFill>
              </a:rPr>
              <a:t>Verkko-ostokset</a:t>
            </a:r>
          </a:p>
        </p:txBody>
      </p:sp>
      <p:sp>
        <p:nvSpPr>
          <p:cNvPr id="34" name="Suorakulmio 33">
            <a:extLst>
              <a:ext uri="{FF2B5EF4-FFF2-40B4-BE49-F238E27FC236}">
                <a16:creationId xmlns:a16="http://schemas.microsoft.com/office/drawing/2014/main" id="{F816EC90-4775-4E20-9DAB-66BC4C739129}"/>
              </a:ext>
            </a:extLst>
          </p:cNvPr>
          <p:cNvSpPr/>
          <p:nvPr/>
        </p:nvSpPr>
        <p:spPr>
          <a:xfrm flipV="1">
            <a:off x="8961141" y="3454869"/>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a:extLst>
              <a:ext uri="{FF2B5EF4-FFF2-40B4-BE49-F238E27FC236}">
                <a16:creationId xmlns:a16="http://schemas.microsoft.com/office/drawing/2014/main" id="{8B7B93CE-1654-4152-A016-117AA8D3FBDE}"/>
              </a:ext>
            </a:extLst>
          </p:cNvPr>
          <p:cNvSpPr txBox="1"/>
          <p:nvPr/>
        </p:nvSpPr>
        <p:spPr>
          <a:xfrm>
            <a:off x="3355292" y="3877415"/>
            <a:ext cx="2008369" cy="369332"/>
          </a:xfrm>
          <a:prstGeom prst="rect">
            <a:avLst/>
          </a:prstGeom>
          <a:noFill/>
        </p:spPr>
        <p:txBody>
          <a:bodyPr wrap="square" rtlCol="0">
            <a:spAutoFit/>
          </a:bodyPr>
          <a:lstStyle/>
          <a:p>
            <a:pPr algn="ctr"/>
            <a:r>
              <a:rPr lang="fi-FI" dirty="0">
                <a:solidFill>
                  <a:srgbClr val="2D3752"/>
                </a:solidFill>
              </a:rPr>
              <a:t>Liittymäsopimus</a:t>
            </a:r>
          </a:p>
        </p:txBody>
      </p:sp>
      <p:sp>
        <p:nvSpPr>
          <p:cNvPr id="48" name="Suorakulmio 47">
            <a:extLst>
              <a:ext uri="{FF2B5EF4-FFF2-40B4-BE49-F238E27FC236}">
                <a16:creationId xmlns:a16="http://schemas.microsoft.com/office/drawing/2014/main" id="{CC87873C-C595-4EB8-94B0-83CA2C67E0E6}"/>
              </a:ext>
            </a:extLst>
          </p:cNvPr>
          <p:cNvSpPr/>
          <p:nvPr/>
        </p:nvSpPr>
        <p:spPr>
          <a:xfrm flipV="1">
            <a:off x="3355292" y="4250721"/>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kstiruutu 48">
            <a:extLst>
              <a:ext uri="{FF2B5EF4-FFF2-40B4-BE49-F238E27FC236}">
                <a16:creationId xmlns:a16="http://schemas.microsoft.com/office/drawing/2014/main" id="{FDB10394-2E99-4DB5-BAA1-7AB9D829AB33}"/>
              </a:ext>
            </a:extLst>
          </p:cNvPr>
          <p:cNvSpPr txBox="1"/>
          <p:nvPr/>
        </p:nvSpPr>
        <p:spPr>
          <a:xfrm>
            <a:off x="1531440" y="4784369"/>
            <a:ext cx="2008369" cy="369332"/>
          </a:xfrm>
          <a:prstGeom prst="rect">
            <a:avLst/>
          </a:prstGeom>
          <a:noFill/>
        </p:spPr>
        <p:txBody>
          <a:bodyPr wrap="square" rtlCol="0">
            <a:spAutoFit/>
          </a:bodyPr>
          <a:lstStyle/>
          <a:p>
            <a:pPr algn="ctr"/>
            <a:r>
              <a:rPr lang="fi-FI" dirty="0">
                <a:solidFill>
                  <a:srgbClr val="2D3752"/>
                </a:solidFill>
              </a:rPr>
              <a:t>Kulutusluotto</a:t>
            </a:r>
          </a:p>
        </p:txBody>
      </p:sp>
      <p:sp>
        <p:nvSpPr>
          <p:cNvPr id="50" name="Suorakulmio 49">
            <a:extLst>
              <a:ext uri="{FF2B5EF4-FFF2-40B4-BE49-F238E27FC236}">
                <a16:creationId xmlns:a16="http://schemas.microsoft.com/office/drawing/2014/main" id="{4E5E04F5-0FA8-4BDC-9586-B7C4C4733334}"/>
              </a:ext>
            </a:extLst>
          </p:cNvPr>
          <p:cNvSpPr/>
          <p:nvPr/>
        </p:nvSpPr>
        <p:spPr>
          <a:xfrm flipV="1">
            <a:off x="1531440" y="5157675"/>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kstiruutu 56">
            <a:extLst>
              <a:ext uri="{FF2B5EF4-FFF2-40B4-BE49-F238E27FC236}">
                <a16:creationId xmlns:a16="http://schemas.microsoft.com/office/drawing/2014/main" id="{E6A2BB49-74FB-45C0-9B2C-622DF401AC08}"/>
              </a:ext>
            </a:extLst>
          </p:cNvPr>
          <p:cNvSpPr txBox="1"/>
          <p:nvPr/>
        </p:nvSpPr>
        <p:spPr>
          <a:xfrm>
            <a:off x="8862256" y="4694521"/>
            <a:ext cx="2008369" cy="369332"/>
          </a:xfrm>
          <a:prstGeom prst="rect">
            <a:avLst/>
          </a:prstGeom>
          <a:noFill/>
        </p:spPr>
        <p:txBody>
          <a:bodyPr wrap="square" rtlCol="0">
            <a:spAutoFit/>
          </a:bodyPr>
          <a:lstStyle/>
          <a:p>
            <a:pPr algn="ctr"/>
            <a:r>
              <a:rPr lang="fi-FI" dirty="0">
                <a:solidFill>
                  <a:srgbClr val="2D3752"/>
                </a:solidFill>
              </a:rPr>
              <a:t>Opintolaina</a:t>
            </a:r>
          </a:p>
        </p:txBody>
      </p:sp>
      <p:sp>
        <p:nvSpPr>
          <p:cNvPr id="58" name="Suorakulmio 57">
            <a:extLst>
              <a:ext uri="{FF2B5EF4-FFF2-40B4-BE49-F238E27FC236}">
                <a16:creationId xmlns:a16="http://schemas.microsoft.com/office/drawing/2014/main" id="{A557314F-C731-4D7C-B008-EF4427783F2F}"/>
              </a:ext>
            </a:extLst>
          </p:cNvPr>
          <p:cNvSpPr/>
          <p:nvPr/>
        </p:nvSpPr>
        <p:spPr>
          <a:xfrm flipV="1">
            <a:off x="8862256" y="5067827"/>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kstiruutu 58">
            <a:extLst>
              <a:ext uri="{FF2B5EF4-FFF2-40B4-BE49-F238E27FC236}">
                <a16:creationId xmlns:a16="http://schemas.microsoft.com/office/drawing/2014/main" id="{07656554-390B-45B1-B6A5-C0D06C9A984A}"/>
              </a:ext>
            </a:extLst>
          </p:cNvPr>
          <p:cNvSpPr txBox="1"/>
          <p:nvPr/>
        </p:nvSpPr>
        <p:spPr>
          <a:xfrm>
            <a:off x="4192264" y="5203394"/>
            <a:ext cx="2008369" cy="369332"/>
          </a:xfrm>
          <a:prstGeom prst="rect">
            <a:avLst/>
          </a:prstGeom>
          <a:noFill/>
        </p:spPr>
        <p:txBody>
          <a:bodyPr wrap="square" rtlCol="0">
            <a:spAutoFit/>
          </a:bodyPr>
          <a:lstStyle/>
          <a:p>
            <a:pPr algn="ctr"/>
            <a:r>
              <a:rPr lang="fi-FI" dirty="0">
                <a:solidFill>
                  <a:srgbClr val="2D3752"/>
                </a:solidFill>
              </a:rPr>
              <a:t>Avioliitto</a:t>
            </a:r>
          </a:p>
        </p:txBody>
      </p:sp>
      <p:sp>
        <p:nvSpPr>
          <p:cNvPr id="60" name="Suorakulmio 59">
            <a:extLst>
              <a:ext uri="{FF2B5EF4-FFF2-40B4-BE49-F238E27FC236}">
                <a16:creationId xmlns:a16="http://schemas.microsoft.com/office/drawing/2014/main" id="{FAFC84F5-D7E3-4E88-BB88-08D9447D9AA8}"/>
              </a:ext>
            </a:extLst>
          </p:cNvPr>
          <p:cNvSpPr/>
          <p:nvPr/>
        </p:nvSpPr>
        <p:spPr>
          <a:xfrm flipV="1">
            <a:off x="4192264" y="5576700"/>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kstiruutu 62">
            <a:extLst>
              <a:ext uri="{FF2B5EF4-FFF2-40B4-BE49-F238E27FC236}">
                <a16:creationId xmlns:a16="http://schemas.microsoft.com/office/drawing/2014/main" id="{5E5A9856-A8A1-4208-9E82-9190C8C7CFAD}"/>
              </a:ext>
            </a:extLst>
          </p:cNvPr>
          <p:cNvSpPr txBox="1"/>
          <p:nvPr/>
        </p:nvSpPr>
        <p:spPr>
          <a:xfrm>
            <a:off x="6478575" y="3826131"/>
            <a:ext cx="2008369" cy="369332"/>
          </a:xfrm>
          <a:prstGeom prst="rect">
            <a:avLst/>
          </a:prstGeom>
          <a:noFill/>
        </p:spPr>
        <p:txBody>
          <a:bodyPr wrap="square" rtlCol="0">
            <a:spAutoFit/>
          </a:bodyPr>
          <a:lstStyle/>
          <a:p>
            <a:pPr algn="ctr"/>
            <a:r>
              <a:rPr lang="fi-FI" dirty="0">
                <a:solidFill>
                  <a:srgbClr val="2D3752"/>
                </a:solidFill>
              </a:rPr>
              <a:t>Kiinteistökauppa</a:t>
            </a:r>
          </a:p>
        </p:txBody>
      </p:sp>
      <p:sp>
        <p:nvSpPr>
          <p:cNvPr id="64" name="Suorakulmio 63">
            <a:extLst>
              <a:ext uri="{FF2B5EF4-FFF2-40B4-BE49-F238E27FC236}">
                <a16:creationId xmlns:a16="http://schemas.microsoft.com/office/drawing/2014/main" id="{DBF5385E-98B8-41AD-87D5-39B0F2068B8B}"/>
              </a:ext>
            </a:extLst>
          </p:cNvPr>
          <p:cNvSpPr/>
          <p:nvPr/>
        </p:nvSpPr>
        <p:spPr>
          <a:xfrm flipV="1">
            <a:off x="6478575" y="4199437"/>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kstiruutu 68">
            <a:extLst>
              <a:ext uri="{FF2B5EF4-FFF2-40B4-BE49-F238E27FC236}">
                <a16:creationId xmlns:a16="http://schemas.microsoft.com/office/drawing/2014/main" id="{4A9A159F-6715-40B2-85B3-1ACC20C2892C}"/>
              </a:ext>
            </a:extLst>
          </p:cNvPr>
          <p:cNvSpPr txBox="1"/>
          <p:nvPr/>
        </p:nvSpPr>
        <p:spPr>
          <a:xfrm>
            <a:off x="6586499" y="5664489"/>
            <a:ext cx="2008369" cy="369332"/>
          </a:xfrm>
          <a:prstGeom prst="rect">
            <a:avLst/>
          </a:prstGeom>
          <a:noFill/>
        </p:spPr>
        <p:txBody>
          <a:bodyPr wrap="square" rtlCol="0">
            <a:spAutoFit/>
          </a:bodyPr>
          <a:lstStyle/>
          <a:p>
            <a:pPr algn="ctr"/>
            <a:r>
              <a:rPr lang="fi-FI" dirty="0">
                <a:solidFill>
                  <a:srgbClr val="2D3752"/>
                </a:solidFill>
              </a:rPr>
              <a:t>Vakuutukset</a:t>
            </a:r>
          </a:p>
        </p:txBody>
      </p:sp>
      <p:sp>
        <p:nvSpPr>
          <p:cNvPr id="70" name="Suorakulmio 69">
            <a:extLst>
              <a:ext uri="{FF2B5EF4-FFF2-40B4-BE49-F238E27FC236}">
                <a16:creationId xmlns:a16="http://schemas.microsoft.com/office/drawing/2014/main" id="{C74C81AE-D312-42CB-BB24-239A21067D6E}"/>
              </a:ext>
            </a:extLst>
          </p:cNvPr>
          <p:cNvSpPr/>
          <p:nvPr/>
        </p:nvSpPr>
        <p:spPr>
          <a:xfrm flipV="1">
            <a:off x="6586499" y="6037795"/>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kstiruutu 70">
            <a:extLst>
              <a:ext uri="{FF2B5EF4-FFF2-40B4-BE49-F238E27FC236}">
                <a16:creationId xmlns:a16="http://schemas.microsoft.com/office/drawing/2014/main" id="{126E4927-DDBC-4043-A5F9-933033E06FFD}"/>
              </a:ext>
            </a:extLst>
          </p:cNvPr>
          <p:cNvSpPr txBox="1"/>
          <p:nvPr/>
        </p:nvSpPr>
        <p:spPr>
          <a:xfrm>
            <a:off x="3775422" y="2526726"/>
            <a:ext cx="2008369" cy="369332"/>
          </a:xfrm>
          <a:prstGeom prst="rect">
            <a:avLst/>
          </a:prstGeom>
          <a:noFill/>
        </p:spPr>
        <p:txBody>
          <a:bodyPr wrap="square" rtlCol="0">
            <a:spAutoFit/>
          </a:bodyPr>
          <a:lstStyle/>
          <a:p>
            <a:pPr algn="ctr"/>
            <a:r>
              <a:rPr lang="fi-FI" dirty="0">
                <a:solidFill>
                  <a:srgbClr val="2D3752"/>
                </a:solidFill>
              </a:rPr>
              <a:t>Vuokrasopimus</a:t>
            </a:r>
          </a:p>
        </p:txBody>
      </p:sp>
      <p:sp>
        <p:nvSpPr>
          <p:cNvPr id="72" name="Suorakulmio 71">
            <a:extLst>
              <a:ext uri="{FF2B5EF4-FFF2-40B4-BE49-F238E27FC236}">
                <a16:creationId xmlns:a16="http://schemas.microsoft.com/office/drawing/2014/main" id="{B95DC818-2BE1-44B5-B2D5-6E21AFD9ACC1}"/>
              </a:ext>
            </a:extLst>
          </p:cNvPr>
          <p:cNvSpPr/>
          <p:nvPr/>
        </p:nvSpPr>
        <p:spPr>
          <a:xfrm flipV="1">
            <a:off x="3775422" y="2900032"/>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12D025B6-7D18-4362-8FB9-F6FBD837DB0A}"/>
              </a:ext>
            </a:extLst>
          </p:cNvPr>
          <p:cNvSpPr txBox="1"/>
          <p:nvPr/>
        </p:nvSpPr>
        <p:spPr>
          <a:xfrm>
            <a:off x="1222490" y="3076176"/>
            <a:ext cx="2008369" cy="369332"/>
          </a:xfrm>
          <a:prstGeom prst="rect">
            <a:avLst/>
          </a:prstGeom>
          <a:noFill/>
        </p:spPr>
        <p:txBody>
          <a:bodyPr wrap="square" rtlCol="0">
            <a:spAutoFit/>
          </a:bodyPr>
          <a:lstStyle/>
          <a:p>
            <a:pPr algn="ctr"/>
            <a:r>
              <a:rPr lang="fi-FI" dirty="0">
                <a:solidFill>
                  <a:srgbClr val="2D3752"/>
                </a:solidFill>
              </a:rPr>
              <a:t>Työsopimus</a:t>
            </a:r>
          </a:p>
        </p:txBody>
      </p:sp>
      <p:sp>
        <p:nvSpPr>
          <p:cNvPr id="28" name="Suorakulmio 27">
            <a:extLst>
              <a:ext uri="{FF2B5EF4-FFF2-40B4-BE49-F238E27FC236}">
                <a16:creationId xmlns:a16="http://schemas.microsoft.com/office/drawing/2014/main" id="{47F0DACC-8F3C-4D95-8F90-FFEB6ABCE43B}"/>
              </a:ext>
            </a:extLst>
          </p:cNvPr>
          <p:cNvSpPr/>
          <p:nvPr/>
        </p:nvSpPr>
        <p:spPr>
          <a:xfrm flipV="1">
            <a:off x="1222490" y="3449482"/>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kstiruutu 28">
            <a:extLst>
              <a:ext uri="{FF2B5EF4-FFF2-40B4-BE49-F238E27FC236}">
                <a16:creationId xmlns:a16="http://schemas.microsoft.com/office/drawing/2014/main" id="{69BCA676-19B5-4C2E-A825-3D79B5E7A965}"/>
              </a:ext>
            </a:extLst>
          </p:cNvPr>
          <p:cNvSpPr txBox="1"/>
          <p:nvPr/>
        </p:nvSpPr>
        <p:spPr>
          <a:xfrm>
            <a:off x="6853887" y="2311549"/>
            <a:ext cx="2008369" cy="369332"/>
          </a:xfrm>
          <a:prstGeom prst="rect">
            <a:avLst/>
          </a:prstGeom>
          <a:noFill/>
        </p:spPr>
        <p:txBody>
          <a:bodyPr wrap="square" rtlCol="0">
            <a:spAutoFit/>
          </a:bodyPr>
          <a:lstStyle/>
          <a:p>
            <a:pPr algn="ctr"/>
            <a:r>
              <a:rPr lang="fi-FI" dirty="0">
                <a:solidFill>
                  <a:srgbClr val="2D3752"/>
                </a:solidFill>
              </a:rPr>
              <a:t>Asuntokauppa</a:t>
            </a:r>
          </a:p>
        </p:txBody>
      </p:sp>
      <p:sp>
        <p:nvSpPr>
          <p:cNvPr id="30" name="Suorakulmio 29">
            <a:extLst>
              <a:ext uri="{FF2B5EF4-FFF2-40B4-BE49-F238E27FC236}">
                <a16:creationId xmlns:a16="http://schemas.microsoft.com/office/drawing/2014/main" id="{5D9A6A39-94F2-4158-97FB-76E67C9ECC97}"/>
              </a:ext>
            </a:extLst>
          </p:cNvPr>
          <p:cNvSpPr/>
          <p:nvPr/>
        </p:nvSpPr>
        <p:spPr>
          <a:xfrm flipV="1">
            <a:off x="6853887" y="2684855"/>
            <a:ext cx="2008369" cy="45719"/>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292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Sopimuksen elementtejä</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082481" cy="3833091"/>
          </a:xfrm>
        </p:spPr>
        <p:txBody>
          <a:bodyPr>
            <a:normAutofit/>
          </a:bodyPr>
          <a:lstStyle/>
          <a:p>
            <a:pPr>
              <a:lnSpc>
                <a:spcPct val="100000"/>
              </a:lnSpc>
            </a:pPr>
            <a:r>
              <a:rPr lang="fi-FI" sz="2400" dirty="0">
                <a:solidFill>
                  <a:srgbClr val="2D3752"/>
                </a:solidFill>
              </a:rPr>
              <a:t>Sopimuksella on vähintään kaksi osapuolta </a:t>
            </a:r>
          </a:p>
          <a:p>
            <a:pPr>
              <a:lnSpc>
                <a:spcPct val="100000"/>
              </a:lnSpc>
            </a:pPr>
            <a:r>
              <a:rPr lang="fi-FI" sz="2400" dirty="0">
                <a:solidFill>
                  <a:srgbClr val="2D3752"/>
                </a:solidFill>
              </a:rPr>
              <a:t>Osapuolet saavat sopia vapaasti ehdoista</a:t>
            </a:r>
          </a:p>
          <a:p>
            <a:pPr>
              <a:lnSpc>
                <a:spcPct val="100000"/>
              </a:lnSpc>
            </a:pPr>
            <a:r>
              <a:rPr lang="fi-FI" sz="2400" dirty="0">
                <a:solidFill>
                  <a:srgbClr val="2D3752"/>
                </a:solidFill>
              </a:rPr>
              <a:t>Toisen oikeus on toisen velvollisuus</a:t>
            </a:r>
          </a:p>
          <a:p>
            <a:pPr>
              <a:lnSpc>
                <a:spcPct val="100000"/>
              </a:lnSpc>
            </a:pPr>
            <a:r>
              <a:rPr lang="fi-FI" sz="2400" dirty="0">
                <a:solidFill>
                  <a:srgbClr val="2D3752"/>
                </a:solidFill>
              </a:rPr>
              <a:t>Sopimus voi olla myös suullinen, mutta kirjallinen aina suositeltava</a:t>
            </a:r>
          </a:p>
          <a:p>
            <a:pPr>
              <a:lnSpc>
                <a:spcPct val="100000"/>
              </a:lnSpc>
            </a:pPr>
            <a:r>
              <a:rPr lang="fi-FI" sz="2400" dirty="0">
                <a:solidFill>
                  <a:srgbClr val="2D3752"/>
                </a:solidFill>
              </a:rPr>
              <a:t>Keskeinen ohje: sopimukset on pidettävä!</a:t>
            </a:r>
            <a:endParaRPr lang="fi-FI" sz="1600" dirty="0">
              <a:solidFill>
                <a:srgbClr val="2D3752"/>
              </a:solidFill>
            </a:endParaRPr>
          </a:p>
        </p:txBody>
      </p:sp>
    </p:spTree>
    <p:extLst>
      <p:ext uri="{BB962C8B-B14F-4D97-AF65-F5344CB8AC3E}">
        <p14:creationId xmlns:p14="http://schemas.microsoft.com/office/powerpoint/2010/main" val="124707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1: Ostoksilla verkkokaupassa</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Olet haaveillut uudesta älypuhelimesta, mutta puhelin on liian kallis. Löydät saman mallin ulkomaisesta verkkokaupasta puoleen hintaan. Toimitusajaksi luvataan 3-4 viikkoa.</a:t>
            </a:r>
          </a:p>
          <a:p>
            <a:pPr>
              <a:lnSpc>
                <a:spcPct val="100000"/>
              </a:lnSpc>
            </a:pPr>
            <a:r>
              <a:rPr lang="fi-FI" sz="2400" dirty="0">
                <a:solidFill>
                  <a:srgbClr val="2D3752"/>
                </a:solidFill>
              </a:rPr>
              <a:t>Kysymyksiä:</a:t>
            </a:r>
          </a:p>
          <a:p>
            <a:pPr lvl="1">
              <a:lnSpc>
                <a:spcPct val="100000"/>
              </a:lnSpc>
            </a:pPr>
            <a:r>
              <a:rPr lang="fi-FI" sz="2000" dirty="0">
                <a:solidFill>
                  <a:srgbClr val="2D3752"/>
                </a:solidFill>
              </a:rPr>
              <a:t>Tilaatko puhelimen? </a:t>
            </a:r>
          </a:p>
          <a:p>
            <a:pPr lvl="1">
              <a:lnSpc>
                <a:spcPct val="100000"/>
              </a:lnSpc>
            </a:pPr>
            <a:r>
              <a:rPr lang="fi-FI" sz="2000" dirty="0">
                <a:solidFill>
                  <a:srgbClr val="2D3752"/>
                </a:solidFill>
              </a:rPr>
              <a:t>Miten hoidat maksun?</a:t>
            </a:r>
          </a:p>
          <a:p>
            <a:pPr lvl="1">
              <a:lnSpc>
                <a:spcPct val="100000"/>
              </a:lnSpc>
            </a:pPr>
            <a:r>
              <a:rPr lang="fi-FI" sz="2000" dirty="0">
                <a:solidFill>
                  <a:srgbClr val="2D3752"/>
                </a:solidFill>
              </a:rPr>
              <a:t>Mitä asioita tarkistat ennen tilaamista?</a:t>
            </a:r>
            <a:endParaRPr lang="fi-FI" sz="800" dirty="0">
              <a:solidFill>
                <a:srgbClr val="2D3752"/>
              </a:solidFill>
            </a:endParaRPr>
          </a:p>
        </p:txBody>
      </p:sp>
    </p:spTree>
    <p:extLst>
      <p:ext uri="{BB962C8B-B14F-4D97-AF65-F5344CB8AC3E}">
        <p14:creationId xmlns:p14="http://schemas.microsoft.com/office/powerpoint/2010/main" val="86913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Tarkkana nettiostoksilla!</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020697" cy="3833091"/>
          </a:xfrm>
        </p:spPr>
        <p:txBody>
          <a:bodyPr>
            <a:normAutofit/>
          </a:bodyPr>
          <a:lstStyle/>
          <a:p>
            <a:pPr>
              <a:lnSpc>
                <a:spcPct val="100000"/>
              </a:lnSpc>
            </a:pPr>
            <a:r>
              <a:rPr lang="fi-FI" sz="2400" dirty="0">
                <a:solidFill>
                  <a:srgbClr val="2D3752"/>
                </a:solidFill>
              </a:rPr>
              <a:t>Onko verkkokauppa aito ja luotettava?</a:t>
            </a:r>
          </a:p>
          <a:p>
            <a:pPr>
              <a:lnSpc>
                <a:spcPct val="100000"/>
              </a:lnSpc>
            </a:pPr>
            <a:r>
              <a:rPr lang="fi-FI" sz="2400" dirty="0">
                <a:solidFill>
                  <a:srgbClr val="2D3752"/>
                </a:solidFill>
              </a:rPr>
              <a:t>Onko tuote turvallinen ja aito?</a:t>
            </a:r>
          </a:p>
          <a:p>
            <a:pPr>
              <a:lnSpc>
                <a:spcPct val="100000"/>
              </a:lnSpc>
            </a:pPr>
            <a:r>
              <a:rPr lang="fi-FI" sz="2400" dirty="0">
                <a:solidFill>
                  <a:srgbClr val="2D3752"/>
                </a:solidFill>
              </a:rPr>
              <a:t>Onko tuotteen maahantuonti laillista?</a:t>
            </a:r>
          </a:p>
          <a:p>
            <a:pPr>
              <a:lnSpc>
                <a:spcPct val="100000"/>
              </a:lnSpc>
            </a:pPr>
            <a:r>
              <a:rPr lang="fi-FI" sz="2400" dirty="0">
                <a:solidFill>
                  <a:srgbClr val="2D3752"/>
                </a:solidFill>
              </a:rPr>
              <a:t>Onko tuotteella palautusoikeutta?</a:t>
            </a:r>
            <a:endParaRPr lang="fi-FI" sz="800" dirty="0">
              <a:solidFill>
                <a:srgbClr val="2D3752"/>
              </a:solidFill>
            </a:endParaRPr>
          </a:p>
        </p:txBody>
      </p:sp>
    </p:spTree>
    <p:extLst>
      <p:ext uri="{BB962C8B-B14F-4D97-AF65-F5344CB8AC3E}">
        <p14:creationId xmlns:p14="http://schemas.microsoft.com/office/powerpoint/2010/main" val="163491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2: Ostoksilla myymälässä</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6983627" cy="3833091"/>
          </a:xfrm>
        </p:spPr>
        <p:txBody>
          <a:bodyPr>
            <a:normAutofit/>
          </a:bodyPr>
          <a:lstStyle/>
          <a:p>
            <a:pPr>
              <a:lnSpc>
                <a:spcPct val="100000"/>
              </a:lnSpc>
            </a:pPr>
            <a:r>
              <a:rPr lang="fi-FI" sz="2400" dirty="0">
                <a:solidFill>
                  <a:srgbClr val="2D3752"/>
                </a:solidFill>
              </a:rPr>
              <a:t>Ostat vaateliikkeestä paidan, mutta kotona tuletkin siihen tulokseen, että haluat palauttaa sen, koska väri ei ollutkaan hyvä. </a:t>
            </a:r>
          </a:p>
          <a:p>
            <a:pPr>
              <a:lnSpc>
                <a:spcPct val="100000"/>
              </a:lnSpc>
            </a:pPr>
            <a:r>
              <a:rPr lang="fi-FI" sz="2400" dirty="0">
                <a:solidFill>
                  <a:srgbClr val="2D3752"/>
                </a:solidFill>
              </a:rPr>
              <a:t>Kysymys:</a:t>
            </a:r>
          </a:p>
          <a:p>
            <a:pPr lvl="1">
              <a:lnSpc>
                <a:spcPct val="100000"/>
              </a:lnSpc>
            </a:pPr>
            <a:r>
              <a:rPr lang="fi-FI" sz="2000" dirty="0">
                <a:solidFill>
                  <a:srgbClr val="2D3752"/>
                </a:solidFill>
              </a:rPr>
              <a:t>Voitko palauttaa paidan kauppaan?</a:t>
            </a:r>
            <a:endParaRPr lang="fi-FI" sz="400" dirty="0">
              <a:solidFill>
                <a:srgbClr val="2D3752"/>
              </a:solidFill>
            </a:endParaRPr>
          </a:p>
        </p:txBody>
      </p:sp>
    </p:spTree>
    <p:extLst>
      <p:ext uri="{BB962C8B-B14F-4D97-AF65-F5344CB8AC3E}">
        <p14:creationId xmlns:p14="http://schemas.microsoft.com/office/powerpoint/2010/main" val="85534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Ostoksilla myymälässä</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Ostohetkellä teet sopimuksen myymälän kanssa (sinä saat paidan, myymälä rahaa). Kuitti on todiste tehdystä sopimuksesta!</a:t>
            </a:r>
          </a:p>
          <a:p>
            <a:pPr>
              <a:lnSpc>
                <a:spcPct val="100000"/>
              </a:lnSpc>
            </a:pPr>
            <a:r>
              <a:rPr lang="fi-FI" sz="2400" dirty="0">
                <a:solidFill>
                  <a:srgbClr val="2D3752"/>
                </a:solidFill>
              </a:rPr>
              <a:t>Myymälästä ostetun tuotteen voi vaihtaa tai palauttaa vain, jos yritys on myöntänyt tuotteelle vaihto- ja palautusoikeuden.</a:t>
            </a:r>
          </a:p>
          <a:p>
            <a:pPr lvl="1">
              <a:lnSpc>
                <a:spcPct val="100000"/>
              </a:lnSpc>
            </a:pPr>
            <a:r>
              <a:rPr lang="fi-FI" sz="2000" dirty="0">
                <a:solidFill>
                  <a:srgbClr val="2D3752"/>
                </a:solidFill>
              </a:rPr>
              <a:t>Tarkista tämä ennen ostamista!</a:t>
            </a:r>
            <a:endParaRPr lang="fi-FI" sz="400" dirty="0">
              <a:solidFill>
                <a:srgbClr val="2D3752"/>
              </a:solidFill>
            </a:endParaRPr>
          </a:p>
        </p:txBody>
      </p:sp>
    </p:spTree>
    <p:extLst>
      <p:ext uri="{BB962C8B-B14F-4D97-AF65-F5344CB8AC3E}">
        <p14:creationId xmlns:p14="http://schemas.microsoft.com/office/powerpoint/2010/main" val="202745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3: Ensimmäinen kesätyö</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Onni potkaisi ja olet menossa kotikaupunkisi jäätelökioskille kesätöihin. Pomosi sanoi, että hänellä ei ole ollut tapana tehdä kirjallisia työsopimuksia, jotta homma on mahdollisimman joustavaa.</a:t>
            </a:r>
          </a:p>
          <a:p>
            <a:pPr>
              <a:lnSpc>
                <a:spcPct val="100000"/>
              </a:lnSpc>
            </a:pPr>
            <a:r>
              <a:rPr lang="fi-FI" sz="2400" dirty="0">
                <a:solidFill>
                  <a:srgbClr val="2D3752"/>
                </a:solidFill>
              </a:rPr>
              <a:t>Mitä ajattelet tästä?</a:t>
            </a:r>
            <a:endParaRPr lang="fi-FI" sz="400" dirty="0">
              <a:solidFill>
                <a:srgbClr val="2D3752"/>
              </a:solidFill>
            </a:endParaRPr>
          </a:p>
        </p:txBody>
      </p:sp>
    </p:spTree>
    <p:extLst>
      <p:ext uri="{BB962C8B-B14F-4D97-AF65-F5344CB8AC3E}">
        <p14:creationId xmlns:p14="http://schemas.microsoft.com/office/powerpoint/2010/main" val="71145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Vinkkejä työsopimukseen</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6149859" cy="3833091"/>
          </a:xfrm>
        </p:spPr>
        <p:txBody>
          <a:bodyPr>
            <a:normAutofit/>
          </a:bodyPr>
          <a:lstStyle/>
          <a:p>
            <a:pPr>
              <a:lnSpc>
                <a:spcPct val="100000"/>
              </a:lnSpc>
            </a:pPr>
            <a:r>
              <a:rPr lang="fi-FI" sz="2400" dirty="0">
                <a:solidFill>
                  <a:srgbClr val="2D3752"/>
                </a:solidFill>
              </a:rPr>
              <a:t>Työsopimus kannattaa aina tehdä kirjallisesti.</a:t>
            </a:r>
          </a:p>
          <a:p>
            <a:pPr>
              <a:lnSpc>
                <a:spcPct val="100000"/>
              </a:lnSpc>
            </a:pPr>
            <a:r>
              <a:rPr lang="fi-FI" sz="2400" dirty="0">
                <a:solidFill>
                  <a:srgbClr val="2D3752"/>
                </a:solidFill>
              </a:rPr>
              <a:t>Työsopimuksessa olisi hyvä olla: </a:t>
            </a:r>
          </a:p>
          <a:p>
            <a:pPr lvl="1">
              <a:lnSpc>
                <a:spcPct val="100000"/>
              </a:lnSpc>
            </a:pPr>
            <a:r>
              <a:rPr lang="fi-FI" sz="2000" dirty="0">
                <a:solidFill>
                  <a:srgbClr val="2D3752"/>
                </a:solidFill>
              </a:rPr>
              <a:t>Osapuolten nimet ja yhteystiedot</a:t>
            </a:r>
          </a:p>
          <a:p>
            <a:pPr lvl="1">
              <a:lnSpc>
                <a:spcPct val="100000"/>
              </a:lnSpc>
            </a:pPr>
            <a:r>
              <a:rPr lang="fi-FI" sz="2000" dirty="0">
                <a:solidFill>
                  <a:srgbClr val="2D3752"/>
                </a:solidFill>
              </a:rPr>
              <a:t>Mitkä ovat työtehtävät?</a:t>
            </a:r>
          </a:p>
          <a:p>
            <a:pPr lvl="1">
              <a:lnSpc>
                <a:spcPct val="100000"/>
              </a:lnSpc>
            </a:pPr>
            <a:r>
              <a:rPr lang="fi-FI" sz="2000" dirty="0">
                <a:solidFill>
                  <a:srgbClr val="2D3752"/>
                </a:solidFill>
              </a:rPr>
              <a:t>Missä ja milloin työtä tehdään?</a:t>
            </a:r>
          </a:p>
          <a:p>
            <a:pPr lvl="1">
              <a:lnSpc>
                <a:spcPct val="100000"/>
              </a:lnSpc>
            </a:pPr>
            <a:r>
              <a:rPr lang="fi-FI" sz="2000" dirty="0">
                <a:solidFill>
                  <a:srgbClr val="2D3752"/>
                </a:solidFill>
              </a:rPr>
              <a:t>Työsuhteen pituus ja maininta koeajasta</a:t>
            </a:r>
          </a:p>
          <a:p>
            <a:pPr lvl="1">
              <a:lnSpc>
                <a:spcPct val="100000"/>
              </a:lnSpc>
            </a:pPr>
            <a:r>
              <a:rPr lang="fi-FI" sz="2000" dirty="0">
                <a:solidFill>
                  <a:srgbClr val="2D3752"/>
                </a:solidFill>
              </a:rPr>
              <a:t>Palkka ja milloin palkka maksetaan?</a:t>
            </a:r>
          </a:p>
          <a:p>
            <a:pPr lvl="1">
              <a:lnSpc>
                <a:spcPct val="100000"/>
              </a:lnSpc>
            </a:pPr>
            <a:r>
              <a:rPr lang="fi-FI" sz="2000" dirty="0">
                <a:solidFill>
                  <a:srgbClr val="2D3752"/>
                </a:solidFill>
              </a:rPr>
              <a:t>Irtisanomisaika</a:t>
            </a:r>
          </a:p>
          <a:p>
            <a:pPr>
              <a:lnSpc>
                <a:spcPct val="100000"/>
              </a:lnSpc>
            </a:pPr>
            <a:r>
              <a:rPr lang="fi-FI" sz="2400" dirty="0">
                <a:solidFill>
                  <a:srgbClr val="2D3752"/>
                </a:solidFill>
              </a:rPr>
              <a:t>Muista pyytää työtodistus kesätyön päätyttyä!</a:t>
            </a:r>
            <a:endParaRPr lang="fi-FI" sz="400" dirty="0">
              <a:solidFill>
                <a:srgbClr val="2D3752"/>
              </a:solidFill>
            </a:endParaRPr>
          </a:p>
        </p:txBody>
      </p:sp>
      <p:sp>
        <p:nvSpPr>
          <p:cNvPr id="4" name="Suorakulmio: Pyöristetyt kulmat 3">
            <a:extLst>
              <a:ext uri="{FF2B5EF4-FFF2-40B4-BE49-F238E27FC236}">
                <a16:creationId xmlns:a16="http://schemas.microsoft.com/office/drawing/2014/main" id="{E4A2F926-912B-43F2-8E12-3908CA650D06}"/>
              </a:ext>
            </a:extLst>
          </p:cNvPr>
          <p:cNvSpPr/>
          <p:nvPr/>
        </p:nvSpPr>
        <p:spPr>
          <a:xfrm>
            <a:off x="7082081" y="2311549"/>
            <a:ext cx="4222291" cy="1939175"/>
          </a:xfrm>
          <a:prstGeom prst="round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BC7E2E49-3D62-4B13-97B8-F5D056274878}"/>
              </a:ext>
            </a:extLst>
          </p:cNvPr>
          <p:cNvSpPr txBox="1"/>
          <p:nvPr/>
        </p:nvSpPr>
        <p:spPr>
          <a:xfrm>
            <a:off x="7368471" y="2588638"/>
            <a:ext cx="3654345" cy="1384995"/>
          </a:xfrm>
          <a:prstGeom prst="rect">
            <a:avLst/>
          </a:prstGeom>
          <a:noFill/>
        </p:spPr>
        <p:txBody>
          <a:bodyPr wrap="square" rtlCol="0">
            <a:spAutoFit/>
          </a:bodyPr>
          <a:lstStyle/>
          <a:p>
            <a:r>
              <a:rPr lang="fi-FI" sz="2400" dirty="0">
                <a:solidFill>
                  <a:schemeClr val="bg1"/>
                </a:solidFill>
              </a:rPr>
              <a:t>Työsuhteen tärkeät paperit:</a:t>
            </a:r>
            <a:r>
              <a:rPr lang="fi-FI" sz="2000" dirty="0">
                <a:solidFill>
                  <a:schemeClr val="bg1"/>
                </a:solidFill>
              </a:rPr>
              <a:t>  </a:t>
            </a:r>
          </a:p>
          <a:p>
            <a:pPr marL="342900" indent="-342900">
              <a:buFont typeface="Arial" panose="020B0604020202020204" pitchFamily="34" charset="0"/>
              <a:buChar char="•"/>
            </a:pPr>
            <a:r>
              <a:rPr lang="fi-FI" sz="2000" dirty="0">
                <a:solidFill>
                  <a:schemeClr val="bg1"/>
                </a:solidFill>
              </a:rPr>
              <a:t>Työsopimus</a:t>
            </a:r>
          </a:p>
          <a:p>
            <a:pPr marL="342900" indent="-342900">
              <a:buFont typeface="Arial" panose="020B0604020202020204" pitchFamily="34" charset="0"/>
              <a:buChar char="•"/>
            </a:pPr>
            <a:r>
              <a:rPr lang="fi-FI" sz="2000" dirty="0">
                <a:solidFill>
                  <a:schemeClr val="bg1"/>
                </a:solidFill>
              </a:rPr>
              <a:t>Verokortti</a:t>
            </a:r>
          </a:p>
          <a:p>
            <a:pPr marL="342900" indent="-342900">
              <a:buFont typeface="Arial" panose="020B0604020202020204" pitchFamily="34" charset="0"/>
              <a:buChar char="•"/>
            </a:pPr>
            <a:r>
              <a:rPr lang="fi-FI" sz="2000" dirty="0">
                <a:solidFill>
                  <a:schemeClr val="bg1"/>
                </a:solidFill>
              </a:rPr>
              <a:t>Työtodistus</a:t>
            </a:r>
          </a:p>
        </p:txBody>
      </p:sp>
    </p:spTree>
    <p:extLst>
      <p:ext uri="{BB962C8B-B14F-4D97-AF65-F5344CB8AC3E}">
        <p14:creationId xmlns:p14="http://schemas.microsoft.com/office/powerpoint/2010/main" val="21191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Lait ja asetukset</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675605" cy="3833091"/>
          </a:xfrm>
        </p:spPr>
        <p:txBody>
          <a:bodyPr>
            <a:normAutofit lnSpcReduction="10000"/>
          </a:bodyPr>
          <a:lstStyle/>
          <a:p>
            <a:pPr>
              <a:lnSpc>
                <a:spcPct val="100000"/>
              </a:lnSpc>
            </a:pPr>
            <a:r>
              <a:rPr lang="fi-FI" sz="2400" dirty="0">
                <a:solidFill>
                  <a:srgbClr val="2D3752"/>
                </a:solidFill>
              </a:rPr>
              <a:t>Eduskunta säätää lait </a:t>
            </a:r>
          </a:p>
          <a:p>
            <a:pPr lvl="1">
              <a:lnSpc>
                <a:spcPct val="100000"/>
              </a:lnSpc>
            </a:pPr>
            <a:r>
              <a:rPr lang="fi-FI" sz="2000" dirty="0">
                <a:solidFill>
                  <a:srgbClr val="2D3752"/>
                </a:solidFill>
              </a:rPr>
              <a:t>Lainvalmistelu alkaa aloitteesta, kuten hallitusohjelman kirjauksesta, ministerin tai ministeriön omasta aloitteesta. </a:t>
            </a:r>
          </a:p>
          <a:p>
            <a:pPr lvl="1">
              <a:lnSpc>
                <a:spcPct val="100000"/>
              </a:lnSpc>
            </a:pPr>
            <a:r>
              <a:rPr lang="fi-FI" sz="2000" dirty="0">
                <a:solidFill>
                  <a:srgbClr val="2D3752"/>
                </a:solidFill>
              </a:rPr>
              <a:t>Ennen esitystä lakia on valmisteltu ministeriöissä ja siitä on pyydetty lausuntoja eri tahoilta</a:t>
            </a:r>
          </a:p>
          <a:p>
            <a:pPr>
              <a:lnSpc>
                <a:spcPct val="100000"/>
              </a:lnSpc>
            </a:pPr>
            <a:r>
              <a:rPr lang="fi-FI" sz="2400" dirty="0">
                <a:solidFill>
                  <a:srgbClr val="2D3752"/>
                </a:solidFill>
              </a:rPr>
              <a:t>Kansalaisten vaikuttaminen</a:t>
            </a:r>
          </a:p>
          <a:p>
            <a:pPr lvl="1">
              <a:lnSpc>
                <a:spcPct val="100000"/>
              </a:lnSpc>
            </a:pPr>
            <a:r>
              <a:rPr lang="fi-FI" sz="2000" dirty="0">
                <a:solidFill>
                  <a:srgbClr val="2D3752"/>
                </a:solidFill>
              </a:rPr>
              <a:t>Äänestäminen</a:t>
            </a:r>
          </a:p>
          <a:p>
            <a:pPr lvl="1">
              <a:lnSpc>
                <a:spcPct val="100000"/>
              </a:lnSpc>
            </a:pPr>
            <a:r>
              <a:rPr lang="fi-FI" sz="2000" dirty="0">
                <a:solidFill>
                  <a:srgbClr val="2D3752"/>
                </a:solidFill>
              </a:rPr>
              <a:t>Kansalaisaloitteet</a:t>
            </a:r>
          </a:p>
          <a:p>
            <a:pPr>
              <a:lnSpc>
                <a:spcPct val="100000"/>
              </a:lnSpc>
            </a:pPr>
            <a:r>
              <a:rPr lang="fi-FI" sz="2400" dirty="0">
                <a:solidFill>
                  <a:srgbClr val="2D3752"/>
                </a:solidFill>
              </a:rPr>
              <a:t>Lait netissä: finlex.fi </a:t>
            </a:r>
          </a:p>
          <a:p>
            <a:pPr>
              <a:lnSpc>
                <a:spcPct val="100000"/>
              </a:lnSpc>
            </a:pPr>
            <a:r>
              <a:rPr lang="fi-FI" sz="2400" dirty="0">
                <a:solidFill>
                  <a:srgbClr val="2D3752"/>
                </a:solidFill>
              </a:rPr>
              <a:t>Kysymys: Miksi lakeja tarvitaan?</a:t>
            </a:r>
          </a:p>
        </p:txBody>
      </p:sp>
    </p:spTree>
    <p:extLst>
      <p:ext uri="{BB962C8B-B14F-4D97-AF65-F5344CB8AC3E}">
        <p14:creationId xmlns:p14="http://schemas.microsoft.com/office/powerpoint/2010/main" val="138227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Yleisiä ohjeita sopimusten tekemiseen</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Allekirjoita vain, jos ymmärrät kaiken</a:t>
            </a:r>
          </a:p>
          <a:p>
            <a:pPr>
              <a:lnSpc>
                <a:spcPct val="100000"/>
              </a:lnSpc>
            </a:pPr>
            <a:r>
              <a:rPr lang="fi-FI" sz="2400" dirty="0">
                <a:solidFill>
                  <a:srgbClr val="2D3752"/>
                </a:solidFill>
              </a:rPr>
              <a:t>Muista, että sopimus sitoo suullisenakin, mutta kirjallinen sopimus on aina parempi</a:t>
            </a:r>
          </a:p>
          <a:p>
            <a:pPr>
              <a:lnSpc>
                <a:spcPct val="100000"/>
              </a:lnSpc>
            </a:pPr>
            <a:r>
              <a:rPr lang="fi-FI" sz="2400" dirty="0">
                <a:solidFill>
                  <a:srgbClr val="2D3752"/>
                </a:solidFill>
              </a:rPr>
              <a:t>Varmista peruutus-, palautus- ja vaihto-oikeus</a:t>
            </a:r>
          </a:p>
          <a:p>
            <a:pPr>
              <a:lnSpc>
                <a:spcPct val="100000"/>
              </a:lnSpc>
            </a:pPr>
            <a:r>
              <a:rPr lang="fi-FI" sz="2400" dirty="0">
                <a:solidFill>
                  <a:srgbClr val="2D3752"/>
                </a:solidFill>
              </a:rPr>
              <a:t>Ota selvää omista oikeuksista ja velvollisuuksista</a:t>
            </a:r>
          </a:p>
          <a:p>
            <a:pPr>
              <a:lnSpc>
                <a:spcPct val="100000"/>
              </a:lnSpc>
            </a:pPr>
            <a:r>
              <a:rPr lang="fi-FI" sz="2400" dirty="0">
                <a:solidFill>
                  <a:srgbClr val="2D3752"/>
                </a:solidFill>
              </a:rPr>
              <a:t>Etsi lisätietoa ja kysy tarvittaessa apua</a:t>
            </a:r>
            <a:endParaRPr lang="fi-FI" sz="400" dirty="0">
              <a:solidFill>
                <a:srgbClr val="2D3752"/>
              </a:solidFill>
            </a:endParaRPr>
          </a:p>
        </p:txBody>
      </p:sp>
    </p:spTree>
    <p:extLst>
      <p:ext uri="{BB962C8B-B14F-4D97-AF65-F5344CB8AC3E}">
        <p14:creationId xmlns:p14="http://schemas.microsoft.com/office/powerpoint/2010/main" val="303378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1545957"/>
            <a:ext cx="10515600" cy="3766085"/>
          </a:xfrm>
        </p:spPr>
        <p:txBody>
          <a:bodyPr>
            <a:normAutofit/>
          </a:bodyPr>
          <a:lstStyle/>
          <a:p>
            <a:pPr algn="ctr">
              <a:lnSpc>
                <a:spcPct val="100000"/>
              </a:lnSpc>
            </a:pPr>
            <a:r>
              <a:rPr lang="fi-FI" sz="2800" dirty="0">
                <a:solidFill>
                  <a:srgbClr val="2D3752"/>
                </a:solidFill>
                <a:latin typeface="+mn-lt"/>
                <a:hlinkClick r:id="rId3">
                  <a:extLst>
                    <a:ext uri="{A12FA001-AC4F-418D-AE19-62706E023703}">
                      <ahyp:hlinkClr xmlns:ahyp="http://schemas.microsoft.com/office/drawing/2018/hyperlinkcolor" val="tx"/>
                    </a:ext>
                  </a:extLst>
                </a:hlinkClick>
              </a:rPr>
              <a:t>www.asianajajaliitto.ﬁ</a:t>
            </a:r>
            <a:br>
              <a:rPr lang="fi-FI" sz="2800" dirty="0">
                <a:solidFill>
                  <a:srgbClr val="2D3752"/>
                </a:solidFill>
                <a:latin typeface="+mn-lt"/>
              </a:rPr>
            </a:br>
            <a:r>
              <a:rPr lang="fi-FI" sz="2800" dirty="0">
                <a:solidFill>
                  <a:srgbClr val="2D3752"/>
                </a:solidFill>
                <a:latin typeface="+mn-lt"/>
                <a:hlinkClick r:id="rId4">
                  <a:extLst>
                    <a:ext uri="{A12FA001-AC4F-418D-AE19-62706E023703}">
                      <ahyp:hlinkClr xmlns:ahyp="http://schemas.microsoft.com/office/drawing/2018/hyperlinkcolor" val="tx"/>
                    </a:ext>
                  </a:extLst>
                </a:hlinkClick>
              </a:rPr>
              <a:t>www.advokatforbundet.ﬁ</a:t>
            </a:r>
            <a:br>
              <a:rPr lang="fi-FI" sz="2800" dirty="0">
                <a:solidFill>
                  <a:srgbClr val="2D3752"/>
                </a:solidFill>
                <a:latin typeface="+mn-lt"/>
              </a:rPr>
            </a:br>
            <a:br>
              <a:rPr lang="fi-FI" sz="2800" dirty="0">
                <a:solidFill>
                  <a:srgbClr val="2D3752"/>
                </a:solidFill>
                <a:latin typeface="+mn-lt"/>
              </a:rPr>
            </a:br>
            <a:r>
              <a:rPr lang="fi-FI" sz="2800" dirty="0">
                <a:solidFill>
                  <a:srgbClr val="2D3752"/>
                </a:solidFill>
                <a:latin typeface="+mn-lt"/>
              </a:rPr>
              <a:t>Twitter: @asianajajat</a:t>
            </a:r>
            <a:br>
              <a:rPr lang="fi-FI" sz="2800" dirty="0">
                <a:solidFill>
                  <a:srgbClr val="2D3752"/>
                </a:solidFill>
                <a:latin typeface="+mn-lt"/>
              </a:rPr>
            </a:br>
            <a:r>
              <a:rPr lang="fi-FI" sz="2800" dirty="0">
                <a:solidFill>
                  <a:srgbClr val="2D3752"/>
                </a:solidFill>
                <a:latin typeface="+mn-lt"/>
              </a:rPr>
              <a:t>Facebook: @asianajajat</a:t>
            </a:r>
            <a:br>
              <a:rPr lang="fi-FI" sz="2800" dirty="0">
                <a:solidFill>
                  <a:srgbClr val="2D3752"/>
                </a:solidFill>
                <a:latin typeface="+mn-lt"/>
              </a:rPr>
            </a:br>
            <a:r>
              <a:rPr lang="fi-FI" sz="2800" dirty="0">
                <a:solidFill>
                  <a:srgbClr val="2D3752"/>
                </a:solidFill>
                <a:latin typeface="+mn-lt"/>
              </a:rPr>
              <a:t>LinkedIn: Suomen Asianajaliitto</a:t>
            </a:r>
            <a:br>
              <a:rPr lang="fi-FI" sz="2800" dirty="0">
                <a:solidFill>
                  <a:srgbClr val="2D3752"/>
                </a:solidFill>
                <a:latin typeface="+mn-lt"/>
              </a:rPr>
            </a:br>
            <a:r>
              <a:rPr lang="fi-FI" sz="2800" dirty="0">
                <a:solidFill>
                  <a:srgbClr val="2D3752"/>
                </a:solidFill>
                <a:latin typeface="+mn-lt"/>
              </a:rPr>
              <a:t>Instagram: @asianajajat</a:t>
            </a:r>
            <a:br>
              <a:rPr lang="fi-FI" sz="2800" dirty="0">
                <a:solidFill>
                  <a:srgbClr val="2D3752"/>
                </a:solidFill>
                <a:latin typeface="+mn-lt"/>
              </a:rPr>
            </a:br>
            <a:r>
              <a:rPr lang="fi-FI" sz="2800" dirty="0">
                <a:solidFill>
                  <a:srgbClr val="2D3752"/>
                </a:solidFill>
                <a:latin typeface="+mn-lt"/>
              </a:rPr>
              <a:t>youtube.com/asianajajat</a:t>
            </a:r>
          </a:p>
        </p:txBody>
      </p:sp>
    </p:spTree>
    <p:extLst>
      <p:ext uri="{BB962C8B-B14F-4D97-AF65-F5344CB8AC3E}">
        <p14:creationId xmlns:p14="http://schemas.microsoft.com/office/powerpoint/2010/main" val="358632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5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Vastuu lain noudattamisesta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465541" cy="3833091"/>
          </a:xfrm>
        </p:spPr>
        <p:txBody>
          <a:bodyPr>
            <a:normAutofit/>
          </a:bodyPr>
          <a:lstStyle/>
          <a:p>
            <a:pPr>
              <a:lnSpc>
                <a:spcPct val="100000"/>
              </a:lnSpc>
            </a:pPr>
            <a:r>
              <a:rPr lang="fi-FI" sz="2400" dirty="0">
                <a:solidFill>
                  <a:srgbClr val="2D3752"/>
                </a:solidFill>
              </a:rPr>
              <a:t>Rikosoikeudellinen vastuu alkaa 15-vuotiaana</a:t>
            </a:r>
          </a:p>
          <a:p>
            <a:pPr>
              <a:lnSpc>
                <a:spcPct val="100000"/>
              </a:lnSpc>
            </a:pPr>
            <a:r>
              <a:rPr lang="fi-FI" sz="2400" dirty="0">
                <a:solidFill>
                  <a:srgbClr val="2D3752"/>
                </a:solidFill>
              </a:rPr>
              <a:t>Tätä nuoremmatkin ovat vahingonkorvausvastuussa aiheuttamastaan vahingosta </a:t>
            </a:r>
          </a:p>
          <a:p>
            <a:pPr>
              <a:lnSpc>
                <a:spcPct val="100000"/>
              </a:lnSpc>
            </a:pPr>
            <a:r>
              <a:rPr lang="fi-FI" sz="2400" dirty="0">
                <a:solidFill>
                  <a:srgbClr val="2D3752"/>
                </a:solidFill>
              </a:rPr>
              <a:t>15-vuotiasta henkilöä voidaan syyttää ja hänet voidaan tuomita rikoksesta </a:t>
            </a:r>
          </a:p>
        </p:txBody>
      </p:sp>
    </p:spTree>
    <p:extLst>
      <p:ext uri="{BB962C8B-B14F-4D97-AF65-F5344CB8AC3E}">
        <p14:creationId xmlns:p14="http://schemas.microsoft.com/office/powerpoint/2010/main" val="346132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Vastuu lain noudattamisesta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Rikosrekisterissä säilyy tieto kaikista rikoksista, joista on tuomittu muuta kuin sakkoa </a:t>
            </a:r>
          </a:p>
          <a:p>
            <a:pPr>
              <a:lnSpc>
                <a:spcPct val="100000"/>
              </a:lnSpc>
            </a:pPr>
            <a:r>
              <a:rPr lang="fi-FI" sz="2400" dirty="0">
                <a:solidFill>
                  <a:srgbClr val="2D3752"/>
                </a:solidFill>
              </a:rPr>
              <a:t>Tiedot säilyvät vähintään 5 vuotta</a:t>
            </a:r>
          </a:p>
          <a:p>
            <a:pPr lvl="1">
              <a:lnSpc>
                <a:spcPct val="100000"/>
              </a:lnSpc>
            </a:pPr>
            <a:r>
              <a:rPr lang="fi-FI" sz="2000" dirty="0">
                <a:solidFill>
                  <a:srgbClr val="2D3752"/>
                </a:solidFill>
              </a:rPr>
              <a:t>Voivat myös myöhemmin vaikeuttaa esim. opiskelu- tai työpaikan saamista</a:t>
            </a:r>
          </a:p>
        </p:txBody>
      </p:sp>
    </p:spTree>
    <p:extLst>
      <p:ext uri="{BB962C8B-B14F-4D97-AF65-F5344CB8AC3E}">
        <p14:creationId xmlns:p14="http://schemas.microsoft.com/office/powerpoint/2010/main" val="187416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Tuomioistuimet</a:t>
            </a:r>
            <a:endParaRPr lang="fi-FI" sz="4000" b="1" dirty="0">
              <a:solidFill>
                <a:srgbClr val="2D3752"/>
              </a:solidFill>
              <a:latin typeface="+mn-lt"/>
            </a:endParaRPr>
          </a:p>
        </p:txBody>
      </p:sp>
      <p:sp>
        <p:nvSpPr>
          <p:cNvPr id="3" name="Suorakulmio 2">
            <a:extLst>
              <a:ext uri="{FF2B5EF4-FFF2-40B4-BE49-F238E27FC236}">
                <a16:creationId xmlns:a16="http://schemas.microsoft.com/office/drawing/2014/main" id="{7C203977-836D-4FC4-9231-3D23ACDA79F0}"/>
              </a:ext>
            </a:extLst>
          </p:cNvPr>
          <p:cNvSpPr/>
          <p:nvPr/>
        </p:nvSpPr>
        <p:spPr>
          <a:xfrm>
            <a:off x="1767015" y="2311549"/>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1866659B-B88B-48D9-83F5-E05B26207102}"/>
              </a:ext>
            </a:extLst>
          </p:cNvPr>
          <p:cNvSpPr/>
          <p:nvPr/>
        </p:nvSpPr>
        <p:spPr>
          <a:xfrm>
            <a:off x="1767015" y="3637112"/>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6CC0F4DD-A225-4672-9141-575C10E4470C}"/>
              </a:ext>
            </a:extLst>
          </p:cNvPr>
          <p:cNvSpPr/>
          <p:nvPr/>
        </p:nvSpPr>
        <p:spPr>
          <a:xfrm>
            <a:off x="1767015" y="4962675"/>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DA8E004B-E749-49E9-877B-D9C19CB835F7}"/>
              </a:ext>
            </a:extLst>
          </p:cNvPr>
          <p:cNvSpPr/>
          <p:nvPr/>
        </p:nvSpPr>
        <p:spPr>
          <a:xfrm>
            <a:off x="4957118" y="2311549"/>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69B9686C-F92E-47A1-BE86-96EF00F12A4D}"/>
              </a:ext>
            </a:extLst>
          </p:cNvPr>
          <p:cNvSpPr/>
          <p:nvPr/>
        </p:nvSpPr>
        <p:spPr>
          <a:xfrm>
            <a:off x="4957118" y="4962675"/>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218B929-EF32-42A8-ABEF-1B8BC14F5947}"/>
              </a:ext>
            </a:extLst>
          </p:cNvPr>
          <p:cNvSpPr/>
          <p:nvPr/>
        </p:nvSpPr>
        <p:spPr>
          <a:xfrm>
            <a:off x="8147221" y="2311549"/>
            <a:ext cx="2261288" cy="3490550"/>
          </a:xfrm>
          <a:prstGeom prst="rect">
            <a:avLst/>
          </a:prstGeom>
          <a:solidFill>
            <a:srgbClr val="7A9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Alas 8">
            <a:extLst>
              <a:ext uri="{FF2B5EF4-FFF2-40B4-BE49-F238E27FC236}">
                <a16:creationId xmlns:a16="http://schemas.microsoft.com/office/drawing/2014/main" id="{8EDBCD8E-5816-482E-ACF2-B2BE28C16DEE}"/>
              </a:ext>
            </a:extLst>
          </p:cNvPr>
          <p:cNvSpPr/>
          <p:nvPr/>
        </p:nvSpPr>
        <p:spPr>
          <a:xfrm>
            <a:off x="5939481" y="3246240"/>
            <a:ext cx="313038" cy="1631091"/>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Alas 9">
            <a:extLst>
              <a:ext uri="{FF2B5EF4-FFF2-40B4-BE49-F238E27FC236}">
                <a16:creationId xmlns:a16="http://schemas.microsoft.com/office/drawing/2014/main" id="{80016176-A541-4842-A5BF-B4376B85AF6B}"/>
              </a:ext>
            </a:extLst>
          </p:cNvPr>
          <p:cNvSpPr/>
          <p:nvPr/>
        </p:nvSpPr>
        <p:spPr>
          <a:xfrm>
            <a:off x="2716426" y="3233245"/>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Alas 10">
            <a:extLst>
              <a:ext uri="{FF2B5EF4-FFF2-40B4-BE49-F238E27FC236}">
                <a16:creationId xmlns:a16="http://schemas.microsoft.com/office/drawing/2014/main" id="{381640F7-C7B7-4100-962C-7F6301CFB2CA}"/>
              </a:ext>
            </a:extLst>
          </p:cNvPr>
          <p:cNvSpPr/>
          <p:nvPr/>
        </p:nvSpPr>
        <p:spPr>
          <a:xfrm>
            <a:off x="2716425" y="4569003"/>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B65D3CD-6A3E-40A5-AFA0-62D12274E4FC}"/>
              </a:ext>
            </a:extLst>
          </p:cNvPr>
          <p:cNvSpPr txBox="1"/>
          <p:nvPr/>
        </p:nvSpPr>
        <p:spPr>
          <a:xfrm>
            <a:off x="1868841" y="2546595"/>
            <a:ext cx="2008369" cy="369332"/>
          </a:xfrm>
          <a:prstGeom prst="rect">
            <a:avLst/>
          </a:prstGeom>
          <a:noFill/>
        </p:spPr>
        <p:txBody>
          <a:bodyPr wrap="square" rtlCol="0">
            <a:spAutoFit/>
          </a:bodyPr>
          <a:lstStyle/>
          <a:p>
            <a:pPr algn="ctr"/>
            <a:r>
              <a:rPr lang="fi-FI" dirty="0">
                <a:solidFill>
                  <a:schemeClr val="bg1"/>
                </a:solidFill>
              </a:rPr>
              <a:t>Käräjäoikeus</a:t>
            </a:r>
          </a:p>
        </p:txBody>
      </p:sp>
      <p:sp>
        <p:nvSpPr>
          <p:cNvPr id="13" name="Tekstiruutu 12">
            <a:extLst>
              <a:ext uri="{FF2B5EF4-FFF2-40B4-BE49-F238E27FC236}">
                <a16:creationId xmlns:a16="http://schemas.microsoft.com/office/drawing/2014/main" id="{93487F4B-809A-4A2E-BB87-F348EFAB0084}"/>
              </a:ext>
            </a:extLst>
          </p:cNvPr>
          <p:cNvSpPr txBox="1"/>
          <p:nvPr/>
        </p:nvSpPr>
        <p:spPr>
          <a:xfrm>
            <a:off x="1893474" y="3872158"/>
            <a:ext cx="2008369" cy="369332"/>
          </a:xfrm>
          <a:prstGeom prst="rect">
            <a:avLst/>
          </a:prstGeom>
          <a:noFill/>
        </p:spPr>
        <p:txBody>
          <a:bodyPr wrap="square" rtlCol="0">
            <a:spAutoFit/>
          </a:bodyPr>
          <a:lstStyle/>
          <a:p>
            <a:pPr algn="ctr"/>
            <a:r>
              <a:rPr lang="fi-FI" dirty="0">
                <a:solidFill>
                  <a:schemeClr val="bg1"/>
                </a:solidFill>
              </a:rPr>
              <a:t>Hovioikeus</a:t>
            </a:r>
          </a:p>
        </p:txBody>
      </p:sp>
      <p:sp>
        <p:nvSpPr>
          <p:cNvPr id="14" name="Tekstiruutu 13">
            <a:extLst>
              <a:ext uri="{FF2B5EF4-FFF2-40B4-BE49-F238E27FC236}">
                <a16:creationId xmlns:a16="http://schemas.microsoft.com/office/drawing/2014/main" id="{3ED392F3-8991-4BD0-AF66-63E5269BBF44}"/>
              </a:ext>
            </a:extLst>
          </p:cNvPr>
          <p:cNvSpPr txBox="1"/>
          <p:nvPr/>
        </p:nvSpPr>
        <p:spPr>
          <a:xfrm>
            <a:off x="1893474" y="5197721"/>
            <a:ext cx="2008369" cy="369332"/>
          </a:xfrm>
          <a:prstGeom prst="rect">
            <a:avLst/>
          </a:prstGeom>
          <a:noFill/>
        </p:spPr>
        <p:txBody>
          <a:bodyPr wrap="square" rtlCol="0">
            <a:spAutoFit/>
          </a:bodyPr>
          <a:lstStyle/>
          <a:p>
            <a:pPr algn="ctr"/>
            <a:r>
              <a:rPr lang="fi-FI" dirty="0">
                <a:solidFill>
                  <a:schemeClr val="bg1"/>
                </a:solidFill>
              </a:rPr>
              <a:t>Korkein oikeus</a:t>
            </a:r>
          </a:p>
        </p:txBody>
      </p:sp>
      <p:sp>
        <p:nvSpPr>
          <p:cNvPr id="15" name="Tekstiruutu 14">
            <a:extLst>
              <a:ext uri="{FF2B5EF4-FFF2-40B4-BE49-F238E27FC236}">
                <a16:creationId xmlns:a16="http://schemas.microsoft.com/office/drawing/2014/main" id="{7CEB49A5-B7E7-404B-B824-553B0E26D8A1}"/>
              </a:ext>
            </a:extLst>
          </p:cNvPr>
          <p:cNvSpPr txBox="1"/>
          <p:nvPr/>
        </p:nvSpPr>
        <p:spPr>
          <a:xfrm>
            <a:off x="5054745" y="2546595"/>
            <a:ext cx="2008369" cy="369332"/>
          </a:xfrm>
          <a:prstGeom prst="rect">
            <a:avLst/>
          </a:prstGeom>
          <a:noFill/>
        </p:spPr>
        <p:txBody>
          <a:bodyPr wrap="square" rtlCol="0">
            <a:spAutoFit/>
          </a:bodyPr>
          <a:lstStyle/>
          <a:p>
            <a:pPr algn="ctr"/>
            <a:r>
              <a:rPr lang="fi-FI" dirty="0">
                <a:solidFill>
                  <a:schemeClr val="bg1"/>
                </a:solidFill>
              </a:rPr>
              <a:t>Hallinto-oikeus</a:t>
            </a:r>
          </a:p>
        </p:txBody>
      </p:sp>
      <p:sp>
        <p:nvSpPr>
          <p:cNvPr id="16" name="Tekstiruutu 15">
            <a:extLst>
              <a:ext uri="{FF2B5EF4-FFF2-40B4-BE49-F238E27FC236}">
                <a16:creationId xmlns:a16="http://schemas.microsoft.com/office/drawing/2014/main" id="{9D039075-ABC1-4647-9FC4-336C3B4A6A69}"/>
              </a:ext>
            </a:extLst>
          </p:cNvPr>
          <p:cNvSpPr txBox="1"/>
          <p:nvPr/>
        </p:nvSpPr>
        <p:spPr>
          <a:xfrm>
            <a:off x="5054744" y="5083935"/>
            <a:ext cx="2008369" cy="646331"/>
          </a:xfrm>
          <a:prstGeom prst="rect">
            <a:avLst/>
          </a:prstGeom>
          <a:noFill/>
        </p:spPr>
        <p:txBody>
          <a:bodyPr wrap="square" rtlCol="0">
            <a:spAutoFit/>
          </a:bodyPr>
          <a:lstStyle/>
          <a:p>
            <a:pPr algn="ctr"/>
            <a:r>
              <a:rPr lang="fi-FI" dirty="0">
                <a:solidFill>
                  <a:schemeClr val="bg1"/>
                </a:solidFill>
              </a:rPr>
              <a:t>Korkein hallinto-oikeus</a:t>
            </a:r>
          </a:p>
        </p:txBody>
      </p:sp>
      <p:sp>
        <p:nvSpPr>
          <p:cNvPr id="17" name="Tekstiruutu 16">
            <a:extLst>
              <a:ext uri="{FF2B5EF4-FFF2-40B4-BE49-F238E27FC236}">
                <a16:creationId xmlns:a16="http://schemas.microsoft.com/office/drawing/2014/main" id="{7B85E7DA-E0D7-44A2-8883-934CDE86DF11}"/>
              </a:ext>
            </a:extLst>
          </p:cNvPr>
          <p:cNvSpPr txBox="1"/>
          <p:nvPr/>
        </p:nvSpPr>
        <p:spPr>
          <a:xfrm>
            <a:off x="8196568" y="2495576"/>
            <a:ext cx="2126672" cy="2185214"/>
          </a:xfrm>
          <a:prstGeom prst="rect">
            <a:avLst/>
          </a:prstGeom>
          <a:noFill/>
        </p:spPr>
        <p:txBody>
          <a:bodyPr wrap="square" rtlCol="0">
            <a:spAutoFit/>
          </a:bodyPr>
          <a:lstStyle/>
          <a:p>
            <a:pPr algn="ctr"/>
            <a:r>
              <a:rPr lang="fi-FI" dirty="0">
                <a:solidFill>
                  <a:schemeClr val="bg1"/>
                </a:solidFill>
              </a:rPr>
              <a:t>Lisäksi erityistuomio-istuimia:</a:t>
            </a:r>
          </a:p>
          <a:p>
            <a:pPr algn="ctr"/>
            <a:endParaRPr lang="fi-FI" dirty="0">
              <a:solidFill>
                <a:schemeClr val="bg1"/>
              </a:solidFill>
            </a:endParaRPr>
          </a:p>
          <a:p>
            <a:pPr marL="285750" indent="-285750">
              <a:buFont typeface="Arial" panose="020B0604020202020204" pitchFamily="34" charset="0"/>
              <a:buChar char="•"/>
            </a:pPr>
            <a:r>
              <a:rPr lang="fi-FI" sz="1600" dirty="0">
                <a:solidFill>
                  <a:schemeClr val="bg1"/>
                </a:solidFill>
              </a:rPr>
              <a:t>Markkinaoikeus</a:t>
            </a:r>
          </a:p>
          <a:p>
            <a:pPr marL="285750" indent="-285750">
              <a:buFont typeface="Arial" panose="020B0604020202020204" pitchFamily="34" charset="0"/>
              <a:buChar char="•"/>
            </a:pPr>
            <a:r>
              <a:rPr lang="fi-FI" sz="1600" dirty="0">
                <a:solidFill>
                  <a:schemeClr val="bg1"/>
                </a:solidFill>
              </a:rPr>
              <a:t>Työtuomioistuin</a:t>
            </a:r>
          </a:p>
          <a:p>
            <a:pPr marL="285750" indent="-285750">
              <a:buFont typeface="Arial" panose="020B0604020202020204" pitchFamily="34" charset="0"/>
              <a:buChar char="•"/>
            </a:pPr>
            <a:r>
              <a:rPr lang="fi-FI" sz="1600" dirty="0">
                <a:solidFill>
                  <a:schemeClr val="bg1"/>
                </a:solidFill>
              </a:rPr>
              <a:t>Vakuutusoikeus</a:t>
            </a:r>
          </a:p>
          <a:p>
            <a:pPr marL="285750" indent="-285750">
              <a:buFont typeface="Arial" panose="020B0604020202020204" pitchFamily="34" charset="0"/>
              <a:buChar char="•"/>
            </a:pPr>
            <a:r>
              <a:rPr lang="fi-FI" sz="1600" dirty="0">
                <a:solidFill>
                  <a:schemeClr val="bg1"/>
                </a:solidFill>
              </a:rPr>
              <a:t>Valtakunnanoikeus</a:t>
            </a:r>
          </a:p>
        </p:txBody>
      </p:sp>
    </p:spTree>
    <p:extLst>
      <p:ext uri="{BB962C8B-B14F-4D97-AF65-F5344CB8AC3E}">
        <p14:creationId xmlns:p14="http://schemas.microsoft.com/office/powerpoint/2010/main" val="30786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Rikos ja rangaistus</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675605" cy="3833091"/>
          </a:xfrm>
        </p:spPr>
        <p:txBody>
          <a:bodyPr>
            <a:normAutofit/>
          </a:bodyPr>
          <a:lstStyle/>
          <a:p>
            <a:pPr>
              <a:lnSpc>
                <a:spcPct val="100000"/>
              </a:lnSpc>
            </a:pPr>
            <a:r>
              <a:rPr lang="fi-FI" sz="2400" dirty="0">
                <a:solidFill>
                  <a:srgbClr val="2D3752"/>
                </a:solidFill>
              </a:rPr>
              <a:t>Poliisi − esitutkinta</a:t>
            </a:r>
          </a:p>
          <a:p>
            <a:pPr>
              <a:lnSpc>
                <a:spcPct val="100000"/>
              </a:lnSpc>
            </a:pPr>
            <a:r>
              <a:rPr lang="fi-FI" sz="2400" dirty="0">
                <a:solidFill>
                  <a:srgbClr val="2D3752"/>
                </a:solidFill>
              </a:rPr>
              <a:t>Syyttäjä − syyteharkinta</a:t>
            </a:r>
          </a:p>
          <a:p>
            <a:pPr>
              <a:lnSpc>
                <a:spcPct val="100000"/>
              </a:lnSpc>
            </a:pPr>
            <a:r>
              <a:rPr lang="fi-FI" sz="2400" dirty="0">
                <a:solidFill>
                  <a:srgbClr val="2D3752"/>
                </a:solidFill>
              </a:rPr>
              <a:t>Tuomioistuinkäsittely</a:t>
            </a:r>
          </a:p>
        </p:txBody>
      </p:sp>
    </p:spTree>
    <p:extLst>
      <p:ext uri="{BB962C8B-B14F-4D97-AF65-F5344CB8AC3E}">
        <p14:creationId xmlns:p14="http://schemas.microsoft.com/office/powerpoint/2010/main" val="60391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Oikeudenkäynti käräjäoikeudessa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Rikosasiat</a:t>
            </a:r>
          </a:p>
          <a:p>
            <a:pPr lvl="1">
              <a:lnSpc>
                <a:spcPct val="100000"/>
              </a:lnSpc>
            </a:pPr>
            <a:r>
              <a:rPr lang="fi-FI" sz="2000" dirty="0">
                <a:solidFill>
                  <a:srgbClr val="2D3752"/>
                </a:solidFill>
              </a:rPr>
              <a:t>Liikenteen vaarantaminen, rattijuopumus, pahoinpitely, varkaus, petos, huumerikokset jne.</a:t>
            </a:r>
          </a:p>
        </p:txBody>
      </p:sp>
      <p:sp>
        <p:nvSpPr>
          <p:cNvPr id="5" name="Suorakulmio: Pyöristetyt kulmat 4">
            <a:extLst>
              <a:ext uri="{FF2B5EF4-FFF2-40B4-BE49-F238E27FC236}">
                <a16:creationId xmlns:a16="http://schemas.microsoft.com/office/drawing/2014/main" id="{CC1AA2ED-9861-4F49-AFD9-BB336A811EFA}"/>
              </a:ext>
            </a:extLst>
          </p:cNvPr>
          <p:cNvSpPr/>
          <p:nvPr/>
        </p:nvSpPr>
        <p:spPr>
          <a:xfrm>
            <a:off x="3164990" y="3342501"/>
            <a:ext cx="5862019" cy="2848232"/>
          </a:xfrm>
          <a:prstGeom prst="round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D850CFFA-EFCB-4A48-BDAD-91A5A2D43ECC}"/>
              </a:ext>
            </a:extLst>
          </p:cNvPr>
          <p:cNvSpPr txBox="1"/>
          <p:nvPr/>
        </p:nvSpPr>
        <p:spPr>
          <a:xfrm>
            <a:off x="3504336" y="3608168"/>
            <a:ext cx="5213753" cy="2308324"/>
          </a:xfrm>
          <a:prstGeom prst="rect">
            <a:avLst/>
          </a:prstGeom>
          <a:noFill/>
        </p:spPr>
        <p:txBody>
          <a:bodyPr wrap="square" rtlCol="0">
            <a:spAutoFit/>
          </a:bodyPr>
          <a:lstStyle/>
          <a:p>
            <a:r>
              <a:rPr lang="fi-FI" sz="2400" dirty="0">
                <a:solidFill>
                  <a:schemeClr val="bg1"/>
                </a:solidFill>
              </a:rPr>
              <a:t>Seuraamuksia </a:t>
            </a:r>
            <a:r>
              <a:rPr lang="fi-FI" sz="2400" dirty="0" err="1">
                <a:solidFill>
                  <a:schemeClr val="bg1"/>
                </a:solidFill>
              </a:rPr>
              <a:t>esim</a:t>
            </a:r>
            <a:r>
              <a:rPr lang="fi-FI" sz="2400" dirty="0">
                <a:solidFill>
                  <a:schemeClr val="bg1"/>
                </a:solidFill>
              </a:rPr>
              <a:t>:</a:t>
            </a:r>
            <a:endParaRPr lang="fi-FI" dirty="0">
              <a:solidFill>
                <a:schemeClr val="bg1"/>
              </a:solidFill>
            </a:endParaRPr>
          </a:p>
          <a:p>
            <a:pPr marL="342900" indent="-342900">
              <a:buFont typeface="Arial" panose="020B0604020202020204" pitchFamily="34" charset="0"/>
              <a:buChar char="•"/>
            </a:pPr>
            <a:r>
              <a:rPr lang="fi-FI" sz="2000" dirty="0">
                <a:solidFill>
                  <a:schemeClr val="bg1"/>
                </a:solidFill>
              </a:rPr>
              <a:t>Sakko</a:t>
            </a:r>
          </a:p>
          <a:p>
            <a:pPr marL="342900" indent="-342900">
              <a:buFont typeface="Arial" panose="020B0604020202020204" pitchFamily="34" charset="0"/>
              <a:buChar char="•"/>
            </a:pPr>
            <a:r>
              <a:rPr lang="fi-FI" sz="2000" dirty="0">
                <a:solidFill>
                  <a:schemeClr val="bg1"/>
                </a:solidFill>
              </a:rPr>
              <a:t>Vankeus (ehdollinen tai ehdoton)</a:t>
            </a:r>
          </a:p>
          <a:p>
            <a:pPr marL="342900" indent="-342900">
              <a:buFont typeface="Arial" panose="020B0604020202020204" pitchFamily="34" charset="0"/>
              <a:buChar char="•"/>
            </a:pPr>
            <a:r>
              <a:rPr lang="fi-FI" sz="2000" dirty="0">
                <a:solidFill>
                  <a:schemeClr val="bg1"/>
                </a:solidFill>
              </a:rPr>
              <a:t>Yhdyskuntapalvelu</a:t>
            </a:r>
          </a:p>
          <a:p>
            <a:pPr marL="342900" indent="-342900">
              <a:buFont typeface="Arial" panose="020B0604020202020204" pitchFamily="34" charset="0"/>
              <a:buChar char="•"/>
            </a:pPr>
            <a:r>
              <a:rPr lang="fi-FI" sz="2000" dirty="0">
                <a:solidFill>
                  <a:schemeClr val="bg1"/>
                </a:solidFill>
              </a:rPr>
              <a:t>Nuorisorangaistus</a:t>
            </a:r>
          </a:p>
          <a:p>
            <a:pPr marL="342900" indent="-342900">
              <a:buFont typeface="Arial" panose="020B0604020202020204" pitchFamily="34" charset="0"/>
              <a:buChar char="•"/>
            </a:pPr>
            <a:r>
              <a:rPr lang="fi-FI" sz="2000" dirty="0">
                <a:solidFill>
                  <a:schemeClr val="bg1"/>
                </a:solidFill>
              </a:rPr>
              <a:t>Vahingonkorvaus, velvollisuus maksaa vastapuolen oikeudenkäyntikuluja</a:t>
            </a:r>
          </a:p>
        </p:txBody>
      </p:sp>
    </p:spTree>
    <p:extLst>
      <p:ext uri="{BB962C8B-B14F-4D97-AF65-F5344CB8AC3E}">
        <p14:creationId xmlns:p14="http://schemas.microsoft.com/office/powerpoint/2010/main" val="342015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Oikeudenkäynti käräjäoikeudessa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1064157"/>
          </a:xfrm>
        </p:spPr>
        <p:txBody>
          <a:bodyPr>
            <a:normAutofit/>
          </a:bodyPr>
          <a:lstStyle/>
          <a:p>
            <a:pPr>
              <a:lnSpc>
                <a:spcPct val="100000"/>
              </a:lnSpc>
            </a:pPr>
            <a:r>
              <a:rPr lang="fi-FI" sz="2400" dirty="0">
                <a:solidFill>
                  <a:srgbClr val="2D3752"/>
                </a:solidFill>
              </a:rPr>
              <a:t>Riita-asiat</a:t>
            </a:r>
          </a:p>
          <a:p>
            <a:pPr lvl="1">
              <a:lnSpc>
                <a:spcPct val="100000"/>
              </a:lnSpc>
            </a:pPr>
            <a:r>
              <a:rPr lang="fi-FI" sz="2000" dirty="0">
                <a:solidFill>
                  <a:srgbClr val="2D3752"/>
                </a:solidFill>
              </a:rPr>
              <a:t>Esim. velan maksu, kauppa, sopimuksen tulkinta tai perintöasia </a:t>
            </a:r>
            <a:endParaRPr lang="fi-FI" sz="1600" dirty="0">
              <a:solidFill>
                <a:srgbClr val="2D3752"/>
              </a:solidFill>
            </a:endParaRPr>
          </a:p>
        </p:txBody>
      </p:sp>
      <p:sp>
        <p:nvSpPr>
          <p:cNvPr id="5" name="Suorakulmio: Pyöristetyt kulmat 4">
            <a:extLst>
              <a:ext uri="{FF2B5EF4-FFF2-40B4-BE49-F238E27FC236}">
                <a16:creationId xmlns:a16="http://schemas.microsoft.com/office/drawing/2014/main" id="{CC1AA2ED-9861-4F49-AFD9-BB336A811EFA}"/>
              </a:ext>
            </a:extLst>
          </p:cNvPr>
          <p:cNvSpPr/>
          <p:nvPr/>
        </p:nvSpPr>
        <p:spPr>
          <a:xfrm>
            <a:off x="3164990" y="3293073"/>
            <a:ext cx="5862019" cy="1501348"/>
          </a:xfrm>
          <a:prstGeom prst="round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D850CFFA-EFCB-4A48-BDAD-91A5A2D43ECC}"/>
              </a:ext>
            </a:extLst>
          </p:cNvPr>
          <p:cNvSpPr txBox="1"/>
          <p:nvPr/>
        </p:nvSpPr>
        <p:spPr>
          <a:xfrm>
            <a:off x="3504336" y="3509312"/>
            <a:ext cx="5213753" cy="1077218"/>
          </a:xfrm>
          <a:prstGeom prst="rect">
            <a:avLst/>
          </a:prstGeom>
          <a:noFill/>
        </p:spPr>
        <p:txBody>
          <a:bodyPr wrap="square" rtlCol="0">
            <a:spAutoFit/>
          </a:bodyPr>
          <a:lstStyle/>
          <a:p>
            <a:r>
              <a:rPr lang="fi-FI" sz="2400" dirty="0">
                <a:solidFill>
                  <a:schemeClr val="bg1"/>
                </a:solidFill>
              </a:rPr>
              <a:t>Ratkaisu:</a:t>
            </a:r>
          </a:p>
          <a:p>
            <a:pPr marL="342900" indent="-342900">
              <a:buFont typeface="Arial" panose="020B0604020202020204" pitchFamily="34" charset="0"/>
              <a:buChar char="•"/>
            </a:pPr>
            <a:r>
              <a:rPr lang="fi-FI" sz="2000" dirty="0">
                <a:solidFill>
                  <a:schemeClr val="bg1"/>
                </a:solidFill>
              </a:rPr>
              <a:t>Kumpi asiassa oli oikeassa</a:t>
            </a:r>
          </a:p>
          <a:p>
            <a:pPr marL="342900" indent="-342900">
              <a:buFont typeface="Arial" panose="020B0604020202020204" pitchFamily="34" charset="0"/>
              <a:buChar char="•"/>
            </a:pPr>
            <a:r>
              <a:rPr lang="fi-FI" sz="2000" dirty="0">
                <a:solidFill>
                  <a:schemeClr val="bg1"/>
                </a:solidFill>
              </a:rPr>
              <a:t>Maksuvelvoite (esim. vahingonkorvaus)</a:t>
            </a:r>
          </a:p>
        </p:txBody>
      </p:sp>
      <p:sp>
        <p:nvSpPr>
          <p:cNvPr id="7" name="Sisällön paikkamerkki 2">
            <a:extLst>
              <a:ext uri="{FF2B5EF4-FFF2-40B4-BE49-F238E27FC236}">
                <a16:creationId xmlns:a16="http://schemas.microsoft.com/office/drawing/2014/main" id="{1577668F-22D3-4EBE-BE68-0CA6D496FDFC}"/>
              </a:ext>
            </a:extLst>
          </p:cNvPr>
          <p:cNvSpPr txBox="1">
            <a:spLocks/>
          </p:cNvSpPr>
          <p:nvPr/>
        </p:nvSpPr>
        <p:spPr>
          <a:xfrm>
            <a:off x="838199" y="4866100"/>
            <a:ext cx="10515600" cy="150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400" dirty="0">
                <a:solidFill>
                  <a:srgbClr val="2D3752"/>
                </a:solidFill>
              </a:rPr>
              <a:t>Hakemusasiat</a:t>
            </a:r>
          </a:p>
          <a:p>
            <a:pPr lvl="1">
              <a:lnSpc>
                <a:spcPct val="100000"/>
              </a:lnSpc>
            </a:pPr>
            <a:r>
              <a:rPr lang="fi-FI" sz="2000" dirty="0">
                <a:solidFill>
                  <a:srgbClr val="2D3752"/>
                </a:solidFill>
              </a:rPr>
              <a:t>Esim. avioerot ja lapsen huoltoa koskevat asiat</a:t>
            </a:r>
          </a:p>
          <a:p>
            <a:pPr>
              <a:lnSpc>
                <a:spcPct val="100000"/>
              </a:lnSpc>
            </a:pPr>
            <a:r>
              <a:rPr lang="fi-FI" sz="2400" dirty="0">
                <a:solidFill>
                  <a:srgbClr val="2D3752"/>
                </a:solidFill>
              </a:rPr>
              <a:t>Sovittelun merkitys kasvaa</a:t>
            </a:r>
          </a:p>
        </p:txBody>
      </p:sp>
    </p:spTree>
    <p:extLst>
      <p:ext uri="{BB962C8B-B14F-4D97-AF65-F5344CB8AC3E}">
        <p14:creationId xmlns:p14="http://schemas.microsoft.com/office/powerpoint/2010/main" val="262622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Oikeudenhoidon ammatteja</a:t>
            </a:r>
            <a:endParaRPr lang="fi-FI" sz="4000" b="1" dirty="0">
              <a:solidFill>
                <a:srgbClr val="2D3752"/>
              </a:solidFill>
              <a:latin typeface="+mn-lt"/>
            </a:endParaRPr>
          </a:p>
        </p:txBody>
      </p:sp>
      <p:sp>
        <p:nvSpPr>
          <p:cNvPr id="20" name="Tekstiruutu 19">
            <a:extLst>
              <a:ext uri="{FF2B5EF4-FFF2-40B4-BE49-F238E27FC236}">
                <a16:creationId xmlns:a16="http://schemas.microsoft.com/office/drawing/2014/main" id="{7C1090FE-94F3-4624-AF68-5BD5CBC48923}"/>
              </a:ext>
            </a:extLst>
          </p:cNvPr>
          <p:cNvSpPr txBox="1"/>
          <p:nvPr/>
        </p:nvSpPr>
        <p:spPr>
          <a:xfrm>
            <a:off x="789912" y="2860448"/>
            <a:ext cx="2008369" cy="646331"/>
          </a:xfrm>
          <a:prstGeom prst="rect">
            <a:avLst/>
          </a:prstGeom>
          <a:noFill/>
        </p:spPr>
        <p:txBody>
          <a:bodyPr wrap="square" rtlCol="0">
            <a:spAutoFit/>
          </a:bodyPr>
          <a:lstStyle/>
          <a:p>
            <a:pPr algn="ctr"/>
            <a:r>
              <a:rPr lang="fi-FI" dirty="0">
                <a:solidFill>
                  <a:srgbClr val="2D3752"/>
                </a:solidFill>
              </a:rPr>
              <a:t>Julkinen oikeusavustaja</a:t>
            </a:r>
          </a:p>
        </p:txBody>
      </p:sp>
      <p:sp>
        <p:nvSpPr>
          <p:cNvPr id="3" name="Suorakulmio 2">
            <a:extLst>
              <a:ext uri="{FF2B5EF4-FFF2-40B4-BE49-F238E27FC236}">
                <a16:creationId xmlns:a16="http://schemas.microsoft.com/office/drawing/2014/main" id="{6841D66C-33B2-4696-9535-ECA894226FA5}"/>
              </a:ext>
            </a:extLst>
          </p:cNvPr>
          <p:cNvSpPr/>
          <p:nvPr/>
        </p:nvSpPr>
        <p:spPr>
          <a:xfrm flipV="1">
            <a:off x="789912" y="349487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076EEDBB-C691-4B2F-948F-52B7EFEF27E4}"/>
              </a:ext>
            </a:extLst>
          </p:cNvPr>
          <p:cNvSpPr txBox="1"/>
          <p:nvPr/>
        </p:nvSpPr>
        <p:spPr>
          <a:xfrm>
            <a:off x="3264676" y="2555625"/>
            <a:ext cx="2008369" cy="369332"/>
          </a:xfrm>
          <a:prstGeom prst="rect">
            <a:avLst/>
          </a:prstGeom>
          <a:noFill/>
        </p:spPr>
        <p:txBody>
          <a:bodyPr wrap="square" rtlCol="0">
            <a:spAutoFit/>
          </a:bodyPr>
          <a:lstStyle/>
          <a:p>
            <a:pPr algn="ctr"/>
            <a:r>
              <a:rPr lang="fi-FI" dirty="0">
                <a:solidFill>
                  <a:srgbClr val="2D3752"/>
                </a:solidFill>
              </a:rPr>
              <a:t>Asianajaja</a:t>
            </a:r>
          </a:p>
        </p:txBody>
      </p:sp>
      <p:sp>
        <p:nvSpPr>
          <p:cNvPr id="34" name="Suorakulmio 33">
            <a:extLst>
              <a:ext uri="{FF2B5EF4-FFF2-40B4-BE49-F238E27FC236}">
                <a16:creationId xmlns:a16="http://schemas.microsoft.com/office/drawing/2014/main" id="{F816EC90-4775-4E20-9DAB-66BC4C739129}"/>
              </a:ext>
            </a:extLst>
          </p:cNvPr>
          <p:cNvSpPr/>
          <p:nvPr/>
        </p:nvSpPr>
        <p:spPr>
          <a:xfrm flipV="1">
            <a:off x="3264676" y="292893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a:extLst>
              <a:ext uri="{FF2B5EF4-FFF2-40B4-BE49-F238E27FC236}">
                <a16:creationId xmlns:a16="http://schemas.microsoft.com/office/drawing/2014/main" id="{8B7B93CE-1654-4152-A016-117AA8D3FBDE}"/>
              </a:ext>
            </a:extLst>
          </p:cNvPr>
          <p:cNvSpPr txBox="1"/>
          <p:nvPr/>
        </p:nvSpPr>
        <p:spPr>
          <a:xfrm>
            <a:off x="1551206" y="4055678"/>
            <a:ext cx="2008369" cy="369332"/>
          </a:xfrm>
          <a:prstGeom prst="rect">
            <a:avLst/>
          </a:prstGeom>
          <a:noFill/>
        </p:spPr>
        <p:txBody>
          <a:bodyPr wrap="square" rtlCol="0">
            <a:spAutoFit/>
          </a:bodyPr>
          <a:lstStyle/>
          <a:p>
            <a:pPr algn="ctr"/>
            <a:r>
              <a:rPr lang="fi-FI" dirty="0">
                <a:solidFill>
                  <a:srgbClr val="2D3752"/>
                </a:solidFill>
              </a:rPr>
              <a:t>Ulosottomies</a:t>
            </a:r>
          </a:p>
        </p:txBody>
      </p:sp>
      <p:sp>
        <p:nvSpPr>
          <p:cNvPr id="48" name="Suorakulmio 47">
            <a:extLst>
              <a:ext uri="{FF2B5EF4-FFF2-40B4-BE49-F238E27FC236}">
                <a16:creationId xmlns:a16="http://schemas.microsoft.com/office/drawing/2014/main" id="{CC87873C-C595-4EB8-94B0-83CA2C67E0E6}"/>
              </a:ext>
            </a:extLst>
          </p:cNvPr>
          <p:cNvSpPr/>
          <p:nvPr/>
        </p:nvSpPr>
        <p:spPr>
          <a:xfrm flipV="1">
            <a:off x="1551206" y="442898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kstiruutu 48">
            <a:extLst>
              <a:ext uri="{FF2B5EF4-FFF2-40B4-BE49-F238E27FC236}">
                <a16:creationId xmlns:a16="http://schemas.microsoft.com/office/drawing/2014/main" id="{FDB10394-2E99-4DB5-BAA1-7AB9D829AB33}"/>
              </a:ext>
            </a:extLst>
          </p:cNvPr>
          <p:cNvSpPr txBox="1"/>
          <p:nvPr/>
        </p:nvSpPr>
        <p:spPr>
          <a:xfrm>
            <a:off x="2260491" y="5186399"/>
            <a:ext cx="2008369" cy="369332"/>
          </a:xfrm>
          <a:prstGeom prst="rect">
            <a:avLst/>
          </a:prstGeom>
          <a:noFill/>
        </p:spPr>
        <p:txBody>
          <a:bodyPr wrap="square" rtlCol="0">
            <a:spAutoFit/>
          </a:bodyPr>
          <a:lstStyle/>
          <a:p>
            <a:pPr algn="ctr"/>
            <a:r>
              <a:rPr lang="fi-FI" dirty="0">
                <a:solidFill>
                  <a:srgbClr val="2D3752"/>
                </a:solidFill>
              </a:rPr>
              <a:t>Tutkija</a:t>
            </a:r>
          </a:p>
        </p:txBody>
      </p:sp>
      <p:sp>
        <p:nvSpPr>
          <p:cNvPr id="50" name="Suorakulmio 49">
            <a:extLst>
              <a:ext uri="{FF2B5EF4-FFF2-40B4-BE49-F238E27FC236}">
                <a16:creationId xmlns:a16="http://schemas.microsoft.com/office/drawing/2014/main" id="{4E5E04F5-0FA8-4BDC-9586-B7C4C4733334}"/>
              </a:ext>
            </a:extLst>
          </p:cNvPr>
          <p:cNvSpPr/>
          <p:nvPr/>
        </p:nvSpPr>
        <p:spPr>
          <a:xfrm flipV="1">
            <a:off x="2260491" y="555970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Tekstiruutu 50">
            <a:extLst>
              <a:ext uri="{FF2B5EF4-FFF2-40B4-BE49-F238E27FC236}">
                <a16:creationId xmlns:a16="http://schemas.microsoft.com/office/drawing/2014/main" id="{7FB1E6F3-06D4-44B2-AFD6-BD56E85CC29B}"/>
              </a:ext>
            </a:extLst>
          </p:cNvPr>
          <p:cNvSpPr txBox="1"/>
          <p:nvPr/>
        </p:nvSpPr>
        <p:spPr>
          <a:xfrm>
            <a:off x="6370341" y="2350028"/>
            <a:ext cx="2008369" cy="369332"/>
          </a:xfrm>
          <a:prstGeom prst="rect">
            <a:avLst/>
          </a:prstGeom>
          <a:noFill/>
        </p:spPr>
        <p:txBody>
          <a:bodyPr wrap="square" rtlCol="0">
            <a:spAutoFit/>
          </a:bodyPr>
          <a:lstStyle/>
          <a:p>
            <a:pPr algn="ctr"/>
            <a:r>
              <a:rPr lang="fi-FI" dirty="0">
                <a:solidFill>
                  <a:srgbClr val="2D3752"/>
                </a:solidFill>
              </a:rPr>
              <a:t>Tuomari</a:t>
            </a:r>
          </a:p>
        </p:txBody>
      </p:sp>
      <p:sp>
        <p:nvSpPr>
          <p:cNvPr id="52" name="Suorakulmio 51">
            <a:extLst>
              <a:ext uri="{FF2B5EF4-FFF2-40B4-BE49-F238E27FC236}">
                <a16:creationId xmlns:a16="http://schemas.microsoft.com/office/drawing/2014/main" id="{DD1DED97-E5F7-4FBC-890A-92579788B44A}"/>
              </a:ext>
            </a:extLst>
          </p:cNvPr>
          <p:cNvSpPr/>
          <p:nvPr/>
        </p:nvSpPr>
        <p:spPr>
          <a:xfrm flipV="1">
            <a:off x="6370341" y="272333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Tekstiruutu 52">
            <a:extLst>
              <a:ext uri="{FF2B5EF4-FFF2-40B4-BE49-F238E27FC236}">
                <a16:creationId xmlns:a16="http://schemas.microsoft.com/office/drawing/2014/main" id="{9ED88CAF-39DE-4BCF-A429-9CD1DA0A2AAD}"/>
              </a:ext>
            </a:extLst>
          </p:cNvPr>
          <p:cNvSpPr txBox="1"/>
          <p:nvPr/>
        </p:nvSpPr>
        <p:spPr>
          <a:xfrm>
            <a:off x="9345431" y="3059668"/>
            <a:ext cx="2008369" cy="369332"/>
          </a:xfrm>
          <a:prstGeom prst="rect">
            <a:avLst/>
          </a:prstGeom>
          <a:noFill/>
        </p:spPr>
        <p:txBody>
          <a:bodyPr wrap="square" rtlCol="0">
            <a:spAutoFit/>
          </a:bodyPr>
          <a:lstStyle/>
          <a:p>
            <a:pPr algn="ctr"/>
            <a:r>
              <a:rPr lang="fi-FI" dirty="0">
                <a:solidFill>
                  <a:srgbClr val="2D3752"/>
                </a:solidFill>
              </a:rPr>
              <a:t>Käräjäsihteeri</a:t>
            </a:r>
          </a:p>
        </p:txBody>
      </p:sp>
      <p:sp>
        <p:nvSpPr>
          <p:cNvPr id="54" name="Suorakulmio 53">
            <a:extLst>
              <a:ext uri="{FF2B5EF4-FFF2-40B4-BE49-F238E27FC236}">
                <a16:creationId xmlns:a16="http://schemas.microsoft.com/office/drawing/2014/main" id="{C4478AAB-DB64-431C-8088-DA192CC9AB37}"/>
              </a:ext>
            </a:extLst>
          </p:cNvPr>
          <p:cNvSpPr/>
          <p:nvPr/>
        </p:nvSpPr>
        <p:spPr>
          <a:xfrm flipV="1">
            <a:off x="9345431" y="343297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kstiruutu 56">
            <a:extLst>
              <a:ext uri="{FF2B5EF4-FFF2-40B4-BE49-F238E27FC236}">
                <a16:creationId xmlns:a16="http://schemas.microsoft.com/office/drawing/2014/main" id="{E6A2BB49-74FB-45C0-9B2C-622DF401AC08}"/>
              </a:ext>
            </a:extLst>
          </p:cNvPr>
          <p:cNvSpPr txBox="1"/>
          <p:nvPr/>
        </p:nvSpPr>
        <p:spPr>
          <a:xfrm>
            <a:off x="8207348" y="5371065"/>
            <a:ext cx="2008369" cy="369332"/>
          </a:xfrm>
          <a:prstGeom prst="rect">
            <a:avLst/>
          </a:prstGeom>
          <a:noFill/>
        </p:spPr>
        <p:txBody>
          <a:bodyPr wrap="square" rtlCol="0">
            <a:spAutoFit/>
          </a:bodyPr>
          <a:lstStyle/>
          <a:p>
            <a:pPr algn="ctr"/>
            <a:r>
              <a:rPr lang="fi-FI" dirty="0">
                <a:solidFill>
                  <a:srgbClr val="2D3752"/>
                </a:solidFill>
              </a:rPr>
              <a:t>Virkamies</a:t>
            </a:r>
          </a:p>
        </p:txBody>
      </p:sp>
      <p:sp>
        <p:nvSpPr>
          <p:cNvPr id="58" name="Suorakulmio 57">
            <a:extLst>
              <a:ext uri="{FF2B5EF4-FFF2-40B4-BE49-F238E27FC236}">
                <a16:creationId xmlns:a16="http://schemas.microsoft.com/office/drawing/2014/main" id="{A557314F-C731-4D7C-B008-EF4427783F2F}"/>
              </a:ext>
            </a:extLst>
          </p:cNvPr>
          <p:cNvSpPr/>
          <p:nvPr/>
        </p:nvSpPr>
        <p:spPr>
          <a:xfrm flipV="1">
            <a:off x="8207348" y="574437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kstiruutu 58">
            <a:extLst>
              <a:ext uri="{FF2B5EF4-FFF2-40B4-BE49-F238E27FC236}">
                <a16:creationId xmlns:a16="http://schemas.microsoft.com/office/drawing/2014/main" id="{07656554-390B-45B1-B6A5-C0D06C9A984A}"/>
              </a:ext>
            </a:extLst>
          </p:cNvPr>
          <p:cNvSpPr txBox="1"/>
          <p:nvPr/>
        </p:nvSpPr>
        <p:spPr>
          <a:xfrm>
            <a:off x="4794458" y="5687348"/>
            <a:ext cx="2008369" cy="369332"/>
          </a:xfrm>
          <a:prstGeom prst="rect">
            <a:avLst/>
          </a:prstGeom>
          <a:noFill/>
        </p:spPr>
        <p:txBody>
          <a:bodyPr wrap="square" rtlCol="0">
            <a:spAutoFit/>
          </a:bodyPr>
          <a:lstStyle/>
          <a:p>
            <a:pPr algn="ctr"/>
            <a:r>
              <a:rPr lang="fi-FI" dirty="0">
                <a:solidFill>
                  <a:srgbClr val="2D3752"/>
                </a:solidFill>
              </a:rPr>
              <a:t>Notaari</a:t>
            </a:r>
          </a:p>
        </p:txBody>
      </p:sp>
      <p:sp>
        <p:nvSpPr>
          <p:cNvPr id="60" name="Suorakulmio 59">
            <a:extLst>
              <a:ext uri="{FF2B5EF4-FFF2-40B4-BE49-F238E27FC236}">
                <a16:creationId xmlns:a16="http://schemas.microsoft.com/office/drawing/2014/main" id="{FAFC84F5-D7E3-4E88-BB88-08D9447D9AA8}"/>
              </a:ext>
            </a:extLst>
          </p:cNvPr>
          <p:cNvSpPr/>
          <p:nvPr/>
        </p:nvSpPr>
        <p:spPr>
          <a:xfrm flipV="1">
            <a:off x="4794458" y="606065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kstiruutu 62">
            <a:extLst>
              <a:ext uri="{FF2B5EF4-FFF2-40B4-BE49-F238E27FC236}">
                <a16:creationId xmlns:a16="http://schemas.microsoft.com/office/drawing/2014/main" id="{5E5A9856-A8A1-4208-9E82-9190C8C7CFAD}"/>
              </a:ext>
            </a:extLst>
          </p:cNvPr>
          <p:cNvSpPr txBox="1"/>
          <p:nvPr/>
        </p:nvSpPr>
        <p:spPr>
          <a:xfrm>
            <a:off x="4014891" y="3702462"/>
            <a:ext cx="2008369" cy="369332"/>
          </a:xfrm>
          <a:prstGeom prst="rect">
            <a:avLst/>
          </a:prstGeom>
          <a:noFill/>
        </p:spPr>
        <p:txBody>
          <a:bodyPr wrap="square" rtlCol="0">
            <a:spAutoFit/>
          </a:bodyPr>
          <a:lstStyle/>
          <a:p>
            <a:pPr algn="ctr"/>
            <a:r>
              <a:rPr lang="fi-FI" dirty="0">
                <a:solidFill>
                  <a:srgbClr val="2D3752"/>
                </a:solidFill>
              </a:rPr>
              <a:t>Syyttäjä</a:t>
            </a:r>
          </a:p>
        </p:txBody>
      </p:sp>
      <p:sp>
        <p:nvSpPr>
          <p:cNvPr id="64" name="Suorakulmio 63">
            <a:extLst>
              <a:ext uri="{FF2B5EF4-FFF2-40B4-BE49-F238E27FC236}">
                <a16:creationId xmlns:a16="http://schemas.microsoft.com/office/drawing/2014/main" id="{DBF5385E-98B8-41AD-87D5-39B0F2068B8B}"/>
              </a:ext>
            </a:extLst>
          </p:cNvPr>
          <p:cNvSpPr/>
          <p:nvPr/>
        </p:nvSpPr>
        <p:spPr>
          <a:xfrm flipV="1">
            <a:off x="4014891" y="4075768"/>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90A7C353-DF59-43C4-8AD2-F9F988AAF854}"/>
              </a:ext>
            </a:extLst>
          </p:cNvPr>
          <p:cNvSpPr txBox="1"/>
          <p:nvPr/>
        </p:nvSpPr>
        <p:spPr>
          <a:xfrm>
            <a:off x="8989973" y="4215367"/>
            <a:ext cx="2008369" cy="369332"/>
          </a:xfrm>
          <a:prstGeom prst="rect">
            <a:avLst/>
          </a:prstGeom>
          <a:noFill/>
        </p:spPr>
        <p:txBody>
          <a:bodyPr wrap="square" rtlCol="0">
            <a:spAutoFit/>
          </a:bodyPr>
          <a:lstStyle/>
          <a:p>
            <a:pPr algn="ctr"/>
            <a:r>
              <a:rPr lang="fi-FI" dirty="0">
                <a:solidFill>
                  <a:srgbClr val="2D3752"/>
                </a:solidFill>
              </a:rPr>
              <a:t>Yritysjuristi</a:t>
            </a:r>
          </a:p>
        </p:txBody>
      </p:sp>
      <p:sp>
        <p:nvSpPr>
          <p:cNvPr id="66" name="Suorakulmio 65">
            <a:extLst>
              <a:ext uri="{FF2B5EF4-FFF2-40B4-BE49-F238E27FC236}">
                <a16:creationId xmlns:a16="http://schemas.microsoft.com/office/drawing/2014/main" id="{D289C9F0-8AC7-4088-B8AF-76D6C00461ED}"/>
              </a:ext>
            </a:extLst>
          </p:cNvPr>
          <p:cNvSpPr/>
          <p:nvPr/>
        </p:nvSpPr>
        <p:spPr>
          <a:xfrm flipV="1">
            <a:off x="8989973" y="458867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kstiruutu 68">
            <a:extLst>
              <a:ext uri="{FF2B5EF4-FFF2-40B4-BE49-F238E27FC236}">
                <a16:creationId xmlns:a16="http://schemas.microsoft.com/office/drawing/2014/main" id="{4A9A159F-6715-40B2-85B3-1ACC20C2892C}"/>
              </a:ext>
            </a:extLst>
          </p:cNvPr>
          <p:cNvSpPr txBox="1"/>
          <p:nvPr/>
        </p:nvSpPr>
        <p:spPr>
          <a:xfrm>
            <a:off x="5474391" y="4718986"/>
            <a:ext cx="2008369" cy="369332"/>
          </a:xfrm>
          <a:prstGeom prst="rect">
            <a:avLst/>
          </a:prstGeom>
          <a:noFill/>
        </p:spPr>
        <p:txBody>
          <a:bodyPr wrap="square" rtlCol="0">
            <a:spAutoFit/>
          </a:bodyPr>
          <a:lstStyle/>
          <a:p>
            <a:pPr algn="ctr"/>
            <a:r>
              <a:rPr lang="fi-FI" dirty="0">
                <a:solidFill>
                  <a:srgbClr val="2D3752"/>
                </a:solidFill>
              </a:rPr>
              <a:t>Lainvalmistelija</a:t>
            </a:r>
          </a:p>
        </p:txBody>
      </p:sp>
      <p:sp>
        <p:nvSpPr>
          <p:cNvPr id="70" name="Suorakulmio 69">
            <a:extLst>
              <a:ext uri="{FF2B5EF4-FFF2-40B4-BE49-F238E27FC236}">
                <a16:creationId xmlns:a16="http://schemas.microsoft.com/office/drawing/2014/main" id="{C74C81AE-D312-42CB-BB24-239A21067D6E}"/>
              </a:ext>
            </a:extLst>
          </p:cNvPr>
          <p:cNvSpPr/>
          <p:nvPr/>
        </p:nvSpPr>
        <p:spPr>
          <a:xfrm flipV="1">
            <a:off x="5474391" y="5092292"/>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kstiruutu 70">
            <a:extLst>
              <a:ext uri="{FF2B5EF4-FFF2-40B4-BE49-F238E27FC236}">
                <a16:creationId xmlns:a16="http://schemas.microsoft.com/office/drawing/2014/main" id="{126E4927-DDBC-4043-A5F9-933033E06FFD}"/>
              </a:ext>
            </a:extLst>
          </p:cNvPr>
          <p:cNvSpPr txBox="1"/>
          <p:nvPr/>
        </p:nvSpPr>
        <p:spPr>
          <a:xfrm>
            <a:off x="6605119" y="3611677"/>
            <a:ext cx="2008369" cy="369332"/>
          </a:xfrm>
          <a:prstGeom prst="rect">
            <a:avLst/>
          </a:prstGeom>
          <a:noFill/>
        </p:spPr>
        <p:txBody>
          <a:bodyPr wrap="square" rtlCol="0">
            <a:spAutoFit/>
          </a:bodyPr>
          <a:lstStyle/>
          <a:p>
            <a:pPr algn="ctr"/>
            <a:r>
              <a:rPr lang="fi-FI" dirty="0">
                <a:solidFill>
                  <a:srgbClr val="2D3752"/>
                </a:solidFill>
              </a:rPr>
              <a:t>Poliisi</a:t>
            </a:r>
          </a:p>
        </p:txBody>
      </p:sp>
      <p:sp>
        <p:nvSpPr>
          <p:cNvPr id="72" name="Suorakulmio 71">
            <a:extLst>
              <a:ext uri="{FF2B5EF4-FFF2-40B4-BE49-F238E27FC236}">
                <a16:creationId xmlns:a16="http://schemas.microsoft.com/office/drawing/2014/main" id="{B95DC818-2BE1-44B5-B2D5-6E21AFD9ACC1}"/>
              </a:ext>
            </a:extLst>
          </p:cNvPr>
          <p:cNvSpPr/>
          <p:nvPr/>
        </p:nvSpPr>
        <p:spPr>
          <a:xfrm flipV="1">
            <a:off x="6605119" y="398498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125031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14198</TotalTime>
  <Words>1485</Words>
  <Application>Microsoft Office PowerPoint</Application>
  <PresentationFormat>Laajakuva</PresentationFormat>
  <Paragraphs>252</Paragraphs>
  <Slides>22</Slides>
  <Notes>19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Calibri Light</vt:lpstr>
      <vt:lpstr>Office-teema</vt:lpstr>
      <vt:lpstr>#oikeuskasvatus – lukiot Suomen oikeusjärjestelmä </vt:lpstr>
      <vt:lpstr>Lait ja asetukset</vt:lpstr>
      <vt:lpstr>Vastuu lain noudattamisesta 1/2</vt:lpstr>
      <vt:lpstr>Vastuu lain noudattamisesta 2/2</vt:lpstr>
      <vt:lpstr>Tuomioistuimet</vt:lpstr>
      <vt:lpstr>Rikos ja rangaistus</vt:lpstr>
      <vt:lpstr>Oikeudenkäynti käräjäoikeudessa 1/2</vt:lpstr>
      <vt:lpstr>Oikeudenkäynti käräjäoikeudessa 2/2</vt:lpstr>
      <vt:lpstr>Oikeudenhoidon ammatteja</vt:lpstr>
      <vt:lpstr>Asianajaja avustajana</vt:lpstr>
      <vt:lpstr>Sopimusten tekeminen</vt:lpstr>
      <vt:lpstr>Mitä eri sopimuksia on olemassa?</vt:lpstr>
      <vt:lpstr>Sopimuksen elementtejä</vt:lpstr>
      <vt:lpstr>Esimerkki 1: Ostoksilla verkkokaupassa</vt:lpstr>
      <vt:lpstr>Tarkkana nettiostoksilla!</vt:lpstr>
      <vt:lpstr>Esimerkki 2: Ostoksilla myymälässä</vt:lpstr>
      <vt:lpstr>Ostoksilla myymälässä</vt:lpstr>
      <vt:lpstr>Esimerkki 3: Ensimmäinen kesätyö</vt:lpstr>
      <vt:lpstr>Vinkkejä työsopimukseen</vt:lpstr>
      <vt:lpstr>Yleisiä ohjeita sopimusten tekemiseen</vt:lpstr>
      <vt:lpstr>www.asianajajaliitto.ﬁ www.advokatforbundet.ﬁ  Twitter: @asianajajat Facebook: @asianajajat LinkedIn: Suomen Asianajaliitto Instagram: @asianajajat youtube.com/asianajajat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Samuli Knuutila</dc:creator>
  <cp:lastModifiedBy>Heidi Enne Hyvönen (SAL)</cp:lastModifiedBy>
  <cp:revision>192</cp:revision>
  <dcterms:created xsi:type="dcterms:W3CDTF">2019-05-24T12:16:15Z</dcterms:created>
  <dcterms:modified xsi:type="dcterms:W3CDTF">2024-10-21T13:17:20Z</dcterms:modified>
</cp:coreProperties>
</file>