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7" r:id="rId2"/>
    <p:sldId id="298" r:id="rId3"/>
    <p:sldId id="330" r:id="rId4"/>
    <p:sldId id="331" r:id="rId5"/>
    <p:sldId id="337" r:id="rId6"/>
    <p:sldId id="334" r:id="rId7"/>
    <p:sldId id="347" r:id="rId8"/>
    <p:sldId id="348" r:id="rId9"/>
    <p:sldId id="339" r:id="rId10"/>
    <p:sldId id="340" r:id="rId11"/>
    <p:sldId id="316" r:id="rId12"/>
    <p:sldId id="341" r:id="rId13"/>
    <p:sldId id="342" r:id="rId14"/>
    <p:sldId id="343" r:id="rId15"/>
    <p:sldId id="344" r:id="rId16"/>
    <p:sldId id="345" r:id="rId17"/>
    <p:sldId id="346" r:id="rId18"/>
    <p:sldId id="322" r:id="rId19"/>
    <p:sldId id="326"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752"/>
    <a:srgbClr val="7D8396"/>
    <a:srgbClr val="7A9F00"/>
    <a:srgbClr val="A5C251"/>
    <a:srgbClr val="A366B7"/>
    <a:srgbClr val="003366"/>
    <a:srgbClr val="B78BC8"/>
    <a:srgbClr val="73A2C4"/>
    <a:srgbClr val="E07F8F"/>
    <a:srgbClr val="E2A8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9" autoAdjust="0"/>
    <p:restoredTop sz="78947" autoAdjust="0"/>
  </p:normalViewPr>
  <p:slideViewPr>
    <p:cSldViewPr snapToGrid="0">
      <p:cViewPr varScale="1">
        <p:scale>
          <a:sx n="64" d="100"/>
          <a:sy n="64" d="100"/>
        </p:scale>
        <p:origin x="22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90A4F-C302-4F22-85ED-220998A46505}" type="datetimeFigureOut">
              <a:rPr lang="fi-FI" smtClean="0"/>
              <a:t>21.10.2024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0C6F2-29C7-46C5-8628-318E26A810E6}" type="slidenum">
              <a:rPr lang="fi-FI" smtClean="0"/>
              <a:t>‹#›</a:t>
            </a:fld>
            <a:endParaRPr lang="fi-FI"/>
          </a:p>
        </p:txBody>
      </p:sp>
    </p:spTree>
    <p:extLst>
      <p:ext uri="{BB962C8B-B14F-4D97-AF65-F5344CB8AC3E}">
        <p14:creationId xmlns:p14="http://schemas.microsoft.com/office/powerpoint/2010/main" val="362015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Ohjeita tunnin pitäjälle</a:t>
            </a:r>
          </a:p>
          <a:p>
            <a:endParaRPr lang="fi-FI" b="1" dirty="0"/>
          </a:p>
          <a:p>
            <a:pPr marL="171450" indent="-171450">
              <a:buFont typeface="Arial" panose="020B0604020202020204" pitchFamily="34" charset="0"/>
              <a:buChar char="•"/>
            </a:pPr>
            <a:r>
              <a:rPr lang="fi-FI" dirty="0"/>
              <a:t>Kerro, että seuraavan 45 minuutin aikana on tarkoitus tehdä katsaus Suomen oikeusjärjestelmään ja sen jälkeen keskustella fiksusta nettikäyttäytymisestä.</a:t>
            </a:r>
          </a:p>
        </p:txBody>
      </p:sp>
      <p:sp>
        <p:nvSpPr>
          <p:cNvPr id="4" name="Dian numeron paikkamerkki 3"/>
          <p:cNvSpPr>
            <a:spLocks noGrp="1"/>
          </p:cNvSpPr>
          <p:nvPr>
            <p:ph type="sldNum" sz="quarter" idx="5"/>
          </p:nvPr>
        </p:nvSpPr>
        <p:spPr/>
        <p:txBody>
          <a:bodyPr/>
          <a:lstStyle/>
          <a:p>
            <a:fld id="{A6F0C6F2-29C7-46C5-8628-318E26A810E6}" type="slidenum">
              <a:rPr lang="fi-FI" smtClean="0"/>
              <a:t>1</a:t>
            </a:fld>
            <a:endParaRPr lang="fi-FI"/>
          </a:p>
        </p:txBody>
      </p:sp>
    </p:spTree>
    <p:extLst>
      <p:ext uri="{BB962C8B-B14F-4D97-AF65-F5344CB8AC3E}">
        <p14:creationId xmlns:p14="http://schemas.microsoft.com/office/powerpoint/2010/main" val="109696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Kaikkia lakimiehiä on Suomessa noin 20 000, eli asianajajia on heistä noin 10 prosenttia.</a:t>
            </a:r>
          </a:p>
          <a:p>
            <a:endParaRPr lang="fi-FI" dirty="0"/>
          </a:p>
          <a:p>
            <a:r>
              <a:rPr lang="fi-FI" dirty="0"/>
              <a:t>Asianajajien toimintaa valvoo valvontalautakunta.</a:t>
            </a:r>
          </a:p>
        </p:txBody>
      </p:sp>
      <p:sp>
        <p:nvSpPr>
          <p:cNvPr id="4" name="Dian numeron paikkamerkki 3"/>
          <p:cNvSpPr>
            <a:spLocks noGrp="1"/>
          </p:cNvSpPr>
          <p:nvPr>
            <p:ph type="sldNum" sz="quarter" idx="5"/>
          </p:nvPr>
        </p:nvSpPr>
        <p:spPr/>
        <p:txBody>
          <a:bodyPr/>
          <a:lstStyle/>
          <a:p>
            <a:fld id="{A6F0C6F2-29C7-46C5-8628-318E26A810E6}" type="slidenum">
              <a:rPr lang="fi-FI" smtClean="0"/>
              <a:t>10</a:t>
            </a:fld>
            <a:endParaRPr lang="fi-FI"/>
          </a:p>
        </p:txBody>
      </p:sp>
    </p:spTree>
    <p:extLst>
      <p:ext uri="{BB962C8B-B14F-4D97-AF65-F5344CB8AC3E}">
        <p14:creationId xmlns:p14="http://schemas.microsoft.com/office/powerpoint/2010/main" val="309079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12</a:t>
            </a:fld>
            <a:endParaRPr lang="fi-FI"/>
          </a:p>
        </p:txBody>
      </p:sp>
    </p:spTree>
    <p:extLst>
      <p:ext uri="{BB962C8B-B14F-4D97-AF65-F5344CB8AC3E}">
        <p14:creationId xmlns:p14="http://schemas.microsoft.com/office/powerpoint/2010/main" val="234885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Tietomurto: Joka</a:t>
            </a:r>
            <a:r>
              <a:rPr lang="fi-FI" baseline="0" dirty="0"/>
              <a:t> käyttää hänelle kuulumatonta käyttäjätunnusta taikka turvajärjestelyn muuten murtamalla oikeudettomasti tunkeutuu tietojärjestelmään. </a:t>
            </a:r>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13</a:t>
            </a:fld>
            <a:endParaRPr lang="fi-FI"/>
          </a:p>
        </p:txBody>
      </p:sp>
    </p:spTree>
    <p:extLst>
      <p:ext uri="{BB962C8B-B14F-4D97-AF65-F5344CB8AC3E}">
        <p14:creationId xmlns:p14="http://schemas.microsoft.com/office/powerpoint/2010/main" val="318381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14</a:t>
            </a:fld>
            <a:endParaRPr lang="fi-FI"/>
          </a:p>
        </p:txBody>
      </p:sp>
    </p:spTree>
    <p:extLst>
      <p:ext uri="{BB962C8B-B14F-4D97-AF65-F5344CB8AC3E}">
        <p14:creationId xmlns:p14="http://schemas.microsoft.com/office/powerpoint/2010/main" val="324918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Perätön vaarailmoitus: Joka tekee mm. pommista tai suuronnettomuudesta perättömän ilmoituksen, joka on omiaan aiheuttamaan pelastus- tai turvallisuustoimen taikka pakokauhua. </a:t>
            </a:r>
          </a:p>
          <a:p>
            <a:endParaRPr lang="fi-FI" dirty="0"/>
          </a:p>
          <a:p>
            <a:r>
              <a:rPr lang="fi-FI" dirty="0"/>
              <a:t>Törkeän henkeen tai terveyteen kohdistuvan rikoksen valmistelu: murha, tappo, surma tai törkeä pahoinpitely: </a:t>
            </a:r>
          </a:p>
          <a:p>
            <a:pPr marL="228600" indent="-228600">
              <a:buAutoNum type="arabicPeriod"/>
            </a:pPr>
            <a:r>
              <a:rPr lang="fi-FI" dirty="0"/>
              <a:t>Joka pitää hallussaan ampuma- tai teräasetta tms. </a:t>
            </a:r>
          </a:p>
          <a:p>
            <a:pPr marL="228600" indent="-228600">
              <a:buAutoNum type="arabicPeriod"/>
            </a:pPr>
            <a:r>
              <a:rPr lang="fi-FI" dirty="0"/>
              <a:t>joka sopii toisen kanssa tai laatii yksityiskohtaisen suunnitelman rikoksen tekemisestä TAI </a:t>
            </a:r>
          </a:p>
          <a:p>
            <a:pPr marL="228600" indent="-228600">
              <a:buAutoNum type="arabicPeriod"/>
            </a:pPr>
            <a:r>
              <a:rPr lang="fi-FI" dirty="0"/>
              <a:t>palkkaa, käskee tai muuten yllyttää toista rikoksen tekemiseen taikka lupautuu tai tarjoutuu tekemään sen. </a:t>
            </a:r>
          </a:p>
          <a:p>
            <a:pPr marL="0" indent="0">
              <a:buNone/>
            </a:pPr>
            <a:endParaRPr lang="fi-FI" dirty="0"/>
          </a:p>
          <a:p>
            <a:pPr marL="0" indent="0">
              <a:buNone/>
            </a:pPr>
            <a:r>
              <a:rPr lang="fi-FI" dirty="0"/>
              <a:t>Max. 4 v. vankeutta. Mikäli rikoksen toteutumisen vaara vähäinen muista kuin satunnaisista syistä TAI henkilö vapaaehtoisesti luopuu valmistelusta -&gt; ei rikosta.</a:t>
            </a:r>
          </a:p>
        </p:txBody>
      </p:sp>
      <p:sp>
        <p:nvSpPr>
          <p:cNvPr id="4" name="Dian numeron paikkamerkki 3"/>
          <p:cNvSpPr>
            <a:spLocks noGrp="1"/>
          </p:cNvSpPr>
          <p:nvPr>
            <p:ph type="sldNum" sz="quarter" idx="5"/>
          </p:nvPr>
        </p:nvSpPr>
        <p:spPr/>
        <p:txBody>
          <a:bodyPr/>
          <a:lstStyle/>
          <a:p>
            <a:fld id="{A6F0C6F2-29C7-46C5-8628-318E26A810E6}" type="slidenum">
              <a:rPr lang="fi-FI" smtClean="0"/>
              <a:t>15</a:t>
            </a:fld>
            <a:endParaRPr lang="fi-FI"/>
          </a:p>
        </p:txBody>
      </p:sp>
    </p:spTree>
    <p:extLst>
      <p:ext uri="{BB962C8B-B14F-4D97-AF65-F5344CB8AC3E}">
        <p14:creationId xmlns:p14="http://schemas.microsoft.com/office/powerpoint/2010/main" val="3218533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16</a:t>
            </a:fld>
            <a:endParaRPr lang="fi-FI"/>
          </a:p>
        </p:txBody>
      </p:sp>
    </p:spTree>
    <p:extLst>
      <p:ext uri="{BB962C8B-B14F-4D97-AF65-F5344CB8AC3E}">
        <p14:creationId xmlns:p14="http://schemas.microsoft.com/office/powerpoint/2010/main" val="3717428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F0C6F2-29C7-46C5-8628-318E26A810E6}" type="slidenum">
              <a:rPr lang="fi-FI" smtClean="0"/>
              <a:t>17</a:t>
            </a:fld>
            <a:endParaRPr lang="fi-FI"/>
          </a:p>
        </p:txBody>
      </p:sp>
    </p:spTree>
    <p:extLst>
      <p:ext uri="{BB962C8B-B14F-4D97-AF65-F5344CB8AC3E}">
        <p14:creationId xmlns:p14="http://schemas.microsoft.com/office/powerpoint/2010/main" val="146220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Oikeusjärjestelmän perustana ovat lait ja asetukset, jotka määrittävät yhteiskunnassa noudatettavat säännöt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Pääosa lakiehdotuksista tulee eduskunnalle hallituksen esityksinä. Ennen esitystä lakia on valmisteltu ministeriössä. Eduskunta joko hyväksyy tai hylkää ehdotuksen tai muuttaa sitä. Päätökset syntyvät yksinkertaisella enemmistöllä, eli laki hyväksytään, jos yli puolet äänestäneistä kansanedustajista kannattaa sitä.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Kansalaiset voivat vaikuttaa lainsäädäntöön paitsi äänestämällä vaaleissa, myös tekemällä eduskunnalle kansalaisaloitteita ja hankkimalla niille tarvittavan määrän kannattajia. Kansalaisaloite etenee eduskunnan käsiteltäväksi, jos se on kerännyt vähintään 50 000 kannatusilmoitusta kuuden kuukauden kuluessa. Aloitteet tehdään kansalaisaloite.fi-sivulla.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Ajantasainen lainsäädäntö on verkossa oikeusministeriön Finlex-tietopankissa.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Miksi lakeja tarvitaan? Esimerkkivastaus: Lait ja asetukset säätelevät yhteiskuntaa; ne ovat yhteiskunnan yhteisiä sääntöjä siitä, miten viranomaisten, yritysten ja kansalaisten tulisi toimia ja mitä rikkomuksista seuraa.</a:t>
            </a:r>
          </a:p>
        </p:txBody>
      </p:sp>
      <p:sp>
        <p:nvSpPr>
          <p:cNvPr id="4" name="Dian numeron paikkamerkki 3"/>
          <p:cNvSpPr>
            <a:spLocks noGrp="1"/>
          </p:cNvSpPr>
          <p:nvPr>
            <p:ph type="sldNum" sz="quarter" idx="5"/>
          </p:nvPr>
        </p:nvSpPr>
        <p:spPr/>
        <p:txBody>
          <a:bodyPr/>
          <a:lstStyle/>
          <a:p>
            <a:fld id="{A6F0C6F2-29C7-46C5-8628-318E26A810E6}" type="slidenum">
              <a:rPr lang="fi-FI" smtClean="0"/>
              <a:t>2</a:t>
            </a:fld>
            <a:endParaRPr lang="fi-FI"/>
          </a:p>
        </p:txBody>
      </p:sp>
    </p:spTree>
    <p:extLst>
      <p:ext uri="{BB962C8B-B14F-4D97-AF65-F5344CB8AC3E}">
        <p14:creationId xmlns:p14="http://schemas.microsoft.com/office/powerpoint/2010/main" val="21340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Kaikki</a:t>
            </a:r>
            <a:r>
              <a:rPr lang="fi-FI" b="1" baseline="0" dirty="0"/>
              <a:t> ovat velvollisia noudattamaan lakia</a:t>
            </a:r>
            <a:endParaRPr lang="en-GB" b="1" dirty="0"/>
          </a:p>
        </p:txBody>
      </p:sp>
      <p:sp>
        <p:nvSpPr>
          <p:cNvPr id="4" name="Dian numeron paikkamerkki 3"/>
          <p:cNvSpPr>
            <a:spLocks noGrp="1"/>
          </p:cNvSpPr>
          <p:nvPr>
            <p:ph type="sldNum" sz="quarter" idx="5"/>
          </p:nvPr>
        </p:nvSpPr>
        <p:spPr/>
        <p:txBody>
          <a:bodyPr/>
          <a:lstStyle/>
          <a:p>
            <a:fld id="{A6F0C6F2-29C7-46C5-8628-318E26A810E6}" type="slidenum">
              <a:rPr lang="fi-FI" smtClean="0"/>
              <a:t>3</a:t>
            </a:fld>
            <a:endParaRPr lang="fi-FI"/>
          </a:p>
        </p:txBody>
      </p:sp>
    </p:spTree>
    <p:extLst>
      <p:ext uri="{BB962C8B-B14F-4D97-AF65-F5344CB8AC3E}">
        <p14:creationId xmlns:p14="http://schemas.microsoft.com/office/powerpoint/2010/main" val="368104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Dian numeron paikkamerkki 3"/>
          <p:cNvSpPr>
            <a:spLocks noGrp="1"/>
          </p:cNvSpPr>
          <p:nvPr>
            <p:ph type="sldNum" sz="quarter" idx="5"/>
          </p:nvPr>
        </p:nvSpPr>
        <p:spPr/>
        <p:txBody>
          <a:bodyPr/>
          <a:lstStyle/>
          <a:p>
            <a:fld id="{A6F0C6F2-29C7-46C5-8628-318E26A810E6}" type="slidenum">
              <a:rPr lang="fi-FI" smtClean="0"/>
              <a:t>4</a:t>
            </a:fld>
            <a:endParaRPr lang="fi-FI"/>
          </a:p>
        </p:txBody>
      </p:sp>
    </p:spTree>
    <p:extLst>
      <p:ext uri="{BB962C8B-B14F-4D97-AF65-F5344CB8AC3E}">
        <p14:creationId xmlns:p14="http://schemas.microsoft.com/office/powerpoint/2010/main" val="10348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Lakia</a:t>
            </a:r>
            <a:r>
              <a:rPr lang="fi-FI" b="1" baseline="0" dirty="0"/>
              <a:t> sovelletaan tuomioistuimissa</a:t>
            </a:r>
          </a:p>
          <a:p>
            <a:endParaRPr lang="fi-FI" dirty="0"/>
          </a:p>
          <a:p>
            <a:r>
              <a:rPr lang="fi-FI" dirty="0"/>
              <a:t>Käräjäoikeuksia on 20 kpl. </a:t>
            </a:r>
          </a:p>
          <a:p>
            <a:endParaRPr lang="fi-FI" dirty="0"/>
          </a:p>
          <a:p>
            <a:r>
              <a:rPr lang="fi-FI" dirty="0"/>
              <a:t>Käräjäoikeudet käsittelevät rikos-, riita- ja hakemusasioita. </a:t>
            </a:r>
          </a:p>
          <a:p>
            <a:endParaRPr lang="fi-FI" dirty="0"/>
          </a:p>
          <a:p>
            <a:r>
              <a:rPr lang="fi-FI" dirty="0"/>
              <a:t>Käräjäoikeuden ratkaisusta voidaan valittaa hovioikeuteen. Kaikissa riita- ja hakemusasioissa ja joissakin rikosasioissa valituksiin tarvitaan hovioikeuden myöntämä jatkokäsittelylupa. </a:t>
            </a:r>
          </a:p>
          <a:p>
            <a:endParaRPr lang="fi-FI" dirty="0"/>
          </a:p>
          <a:p>
            <a:r>
              <a:rPr lang="fi-FI" dirty="0"/>
              <a:t>Hovioikeuden ratkaisuun taas voi hakea muutosta korkeimmasta oikeudesta, jos korkein oikeus antaa valitusluvan. Korkein oikeus on ennakkopäätöstuomioistuin. </a:t>
            </a:r>
          </a:p>
          <a:p>
            <a:endParaRPr lang="fi-FI" dirty="0"/>
          </a:p>
          <a:p>
            <a:r>
              <a:rPr lang="fi-FI" dirty="0"/>
              <a:t>Ennakkopäätöksiä annetaan sellaisista kysymyksistä, joihin laki ei anna selvää vastausta. Ennakkopäätöksillä annetaan oikeusohjeita tulevien vastaavanlaisten oikeusriitojen varalle ja pyritään varmistamaan, että tuomioistuimet eri puolilla maata tulkitsevat lakia samalla tavalla.</a:t>
            </a:r>
          </a:p>
          <a:p>
            <a:endParaRPr lang="fi-FI" dirty="0"/>
          </a:p>
          <a:p>
            <a:r>
              <a:rPr lang="fi-FI" dirty="0"/>
              <a:t>Hallinto-oikeudet käsittelevät viranomaisten päätöksistä tehtyjä valituksia, mm. veroasioita, kunnallisasioita, rakennus- ja ympäristöasioita, sosiaali- ja terveydenhuoltoasioita sekä oleskelulupa-asioita. Hallinto-oikeuden päätökseen haetaan muutosta korkeimmasta hallinto-oikeudesta. </a:t>
            </a:r>
          </a:p>
          <a:p>
            <a:endParaRPr lang="fi-FI" dirty="0"/>
          </a:p>
          <a:p>
            <a:r>
              <a:rPr lang="fi-FI" dirty="0"/>
              <a:t>Erityistuomioistuimet ovat markkinaoikeus, työtuomioistuin, vakuutusoikeus ja valtakunnanoikeus.</a:t>
            </a:r>
          </a:p>
        </p:txBody>
      </p:sp>
      <p:sp>
        <p:nvSpPr>
          <p:cNvPr id="4" name="Dian numeron paikkamerkki 3"/>
          <p:cNvSpPr>
            <a:spLocks noGrp="1"/>
          </p:cNvSpPr>
          <p:nvPr>
            <p:ph type="sldNum" sz="quarter" idx="5"/>
          </p:nvPr>
        </p:nvSpPr>
        <p:spPr/>
        <p:txBody>
          <a:bodyPr/>
          <a:lstStyle/>
          <a:p>
            <a:fld id="{A6F0C6F2-29C7-46C5-8628-318E26A810E6}" type="slidenum">
              <a:rPr lang="fi-FI" smtClean="0"/>
              <a:t>5</a:t>
            </a:fld>
            <a:endParaRPr lang="fi-FI"/>
          </a:p>
        </p:txBody>
      </p:sp>
    </p:spTree>
    <p:extLst>
      <p:ext uri="{BB962C8B-B14F-4D97-AF65-F5344CB8AC3E}">
        <p14:creationId xmlns:p14="http://schemas.microsoft.com/office/powerpoint/2010/main" val="22937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dirty="0"/>
              <a:t>Kuka tahansa voi tehdä rikosilmoituksen. </a:t>
            </a:r>
          </a:p>
          <a:p>
            <a:pPr fontAlgn="base"/>
            <a:endParaRPr lang="fi-FI" dirty="0"/>
          </a:p>
          <a:p>
            <a:pPr fontAlgn="base"/>
            <a:r>
              <a:rPr lang="fi-FI" dirty="0"/>
              <a:t>Jos poliisi epäilee rikoksen tapahtuneen, se aloittaa esitutkinnan. Esitutkinnan hoitaa tapahtumapaikan poliisi.</a:t>
            </a:r>
          </a:p>
          <a:p>
            <a:pPr fontAlgn="base"/>
            <a:endParaRPr lang="fi-FI" dirty="0"/>
          </a:p>
          <a:p>
            <a:pPr fontAlgn="base"/>
            <a:r>
              <a:rPr lang="fi-FI" dirty="0"/>
              <a:t>Poliisin tehtävänä on ilmoittaa esitutkinnassa olevasta rikosasiasta syyttäjälle, joka puolestaan ratkaisee, viedäänkö asia tuomioistuimen käsiteltäväksi. </a:t>
            </a:r>
          </a:p>
          <a:p>
            <a:pPr fontAlgn="base"/>
            <a:endParaRPr lang="fi-FI" dirty="0"/>
          </a:p>
          <a:p>
            <a:r>
              <a:rPr lang="fi-FI" dirty="0"/>
              <a:t>Tuomioistuin määrää rikoksesta tuomitulle lain mukaisen seuraamuksen, esimerkiksi sakkoja tai vankeusrangaistuksen.</a:t>
            </a:r>
          </a:p>
        </p:txBody>
      </p:sp>
      <p:sp>
        <p:nvSpPr>
          <p:cNvPr id="4" name="Dian numeron paikkamerkki 3"/>
          <p:cNvSpPr>
            <a:spLocks noGrp="1"/>
          </p:cNvSpPr>
          <p:nvPr>
            <p:ph type="sldNum" sz="quarter" idx="5"/>
          </p:nvPr>
        </p:nvSpPr>
        <p:spPr/>
        <p:txBody>
          <a:bodyPr/>
          <a:lstStyle/>
          <a:p>
            <a:fld id="{A6F0C6F2-29C7-46C5-8628-318E26A810E6}" type="slidenum">
              <a:rPr lang="fi-FI" smtClean="0"/>
              <a:t>6</a:t>
            </a:fld>
            <a:endParaRPr lang="fi-FI"/>
          </a:p>
        </p:txBody>
      </p:sp>
    </p:spTree>
    <p:extLst>
      <p:ext uri="{BB962C8B-B14F-4D97-AF65-F5344CB8AC3E}">
        <p14:creationId xmlns:p14="http://schemas.microsoft.com/office/powerpoint/2010/main" val="2178158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ltLang="fi-FI" b="1" dirty="0"/>
              <a:t>Käsittelystä:</a:t>
            </a:r>
          </a:p>
          <a:p>
            <a:r>
              <a:rPr lang="fi-FI" altLang="fi-FI" dirty="0"/>
              <a:t>Asiat ratkaisee joko tuomari yksin tai isommissa rikosasioissa yhdessä maallikkojäseninä toimivien lautamiesten kanssa. </a:t>
            </a:r>
          </a:p>
          <a:p>
            <a:endParaRPr lang="fi-FI" altLang="fi-FI" dirty="0"/>
          </a:p>
          <a:p>
            <a:pPr fontAlgn="base"/>
            <a:r>
              <a:rPr lang="fi-FI" sz="1200" b="0" i="0" kern="1200" dirty="0">
                <a:solidFill>
                  <a:schemeClr val="tx1"/>
                </a:solidFill>
                <a:effectLst/>
                <a:latin typeface="+mn-lt"/>
                <a:ea typeface="+mn-ea"/>
                <a:cs typeface="+mn-cs"/>
              </a:rPr>
              <a:t>Käsittely voidaan tehdä joko istunnossa tai kansliamenettelyssä, jossa päätös tehdään asiakirjojen perusteella. Oikeudessa kuullaan myös todistajia ja mahdollisia asiantuntijoita. Oikeus voi antaa ratkaisun heti suullisesti tai myöhemmin kirjallisesti.</a:t>
            </a:r>
          </a:p>
          <a:p>
            <a:pPr fontAlgn="base"/>
            <a:endParaRPr lang="fi-FI"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Rikosasiassa osallisia ovat syyttäjän lisäksi syytetty ja uhri eli asianomistaja. Oikeus ryhtyy käsittelemään rikosjuttua, kun syyttäjä on tehnyt haastehakemuksen oikeuteen.</a:t>
            </a:r>
          </a:p>
          <a:p>
            <a:pPr marL="0" marR="0" lvl="0" indent="0" algn="l" defTabSz="914400" rtl="0" eaLnBrk="1" fontAlgn="base"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r>
              <a:rPr lang="fi-FI" b="1" dirty="0"/>
              <a:t>Seuraamuksista:</a:t>
            </a:r>
          </a:p>
          <a:p>
            <a:r>
              <a:rPr lang="fi-FI" dirty="0"/>
              <a:t>Nuorisorangaistus: 15-17-vuotiaille, 4 kk–1 vuoden pituinen seuraamus, johon sisältyy valvontaa, sosiaalista toimintaa ja työelämään perehtymistä. </a:t>
            </a:r>
          </a:p>
          <a:p>
            <a:endParaRPr lang="fi-FI" dirty="0"/>
          </a:p>
          <a:p>
            <a:r>
              <a:rPr lang="fi-FI" dirty="0"/>
              <a:t>Vahingonkorvausvastuu ja oikeudenkäyntikuluvastuu nousevat helposti tuhansiin euroihin. </a:t>
            </a:r>
          </a:p>
        </p:txBody>
      </p:sp>
      <p:sp>
        <p:nvSpPr>
          <p:cNvPr id="4" name="Dian numeron paikkamerkki 3"/>
          <p:cNvSpPr>
            <a:spLocks noGrp="1"/>
          </p:cNvSpPr>
          <p:nvPr>
            <p:ph type="sldNum" sz="quarter" idx="5"/>
          </p:nvPr>
        </p:nvSpPr>
        <p:spPr/>
        <p:txBody>
          <a:bodyPr/>
          <a:lstStyle/>
          <a:p>
            <a:fld id="{A6F0C6F2-29C7-46C5-8628-318E26A810E6}" type="slidenum">
              <a:rPr lang="fi-FI" smtClean="0"/>
              <a:t>7</a:t>
            </a:fld>
            <a:endParaRPr lang="fi-FI"/>
          </a:p>
        </p:txBody>
      </p:sp>
    </p:spTree>
    <p:extLst>
      <p:ext uri="{BB962C8B-B14F-4D97-AF65-F5344CB8AC3E}">
        <p14:creationId xmlns:p14="http://schemas.microsoft.com/office/powerpoint/2010/main" val="64516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200" b="0" i="0" kern="1200" dirty="0">
                <a:solidFill>
                  <a:schemeClr val="tx1"/>
                </a:solidFill>
                <a:effectLst/>
                <a:latin typeface="+mn-lt"/>
                <a:ea typeface="+mn-ea"/>
                <a:cs typeface="+mn-cs"/>
              </a:rPr>
              <a:t>Riita-asiassa osallisia ovat kantaja ja vastaaja. </a:t>
            </a:r>
          </a:p>
          <a:p>
            <a:pPr fontAlgn="base"/>
            <a:endParaRPr lang="fi-FI" sz="1200" b="0" i="0" kern="1200" dirty="0">
              <a:solidFill>
                <a:schemeClr val="tx1"/>
              </a:solidFill>
              <a:effectLst/>
              <a:latin typeface="+mn-lt"/>
              <a:ea typeface="+mn-ea"/>
              <a:cs typeface="+mn-cs"/>
            </a:endParaRPr>
          </a:p>
          <a:p>
            <a:pPr fontAlgn="base"/>
            <a:r>
              <a:rPr lang="fi-FI" sz="1200" b="0" i="0" kern="1200" dirty="0">
                <a:solidFill>
                  <a:schemeClr val="tx1"/>
                </a:solidFill>
                <a:effectLst/>
                <a:latin typeface="+mn-lt"/>
                <a:ea typeface="+mn-ea"/>
                <a:cs typeface="+mn-cs"/>
              </a:rPr>
              <a:t>Osapuolten kannalta on usein parempi sovitella riitaa, jolloin on mahdollista päästä kaikkia osapuolia tyydyttävään kompromissiratkaisuun. Myös rikosasioita voidaan sovitella.</a:t>
            </a:r>
          </a:p>
        </p:txBody>
      </p:sp>
      <p:sp>
        <p:nvSpPr>
          <p:cNvPr id="4" name="Dian numeron paikkamerkki 3"/>
          <p:cNvSpPr>
            <a:spLocks noGrp="1"/>
          </p:cNvSpPr>
          <p:nvPr>
            <p:ph type="sldNum" sz="quarter" idx="5"/>
          </p:nvPr>
        </p:nvSpPr>
        <p:spPr/>
        <p:txBody>
          <a:bodyPr/>
          <a:lstStyle/>
          <a:p>
            <a:fld id="{A6F0C6F2-29C7-46C5-8628-318E26A810E6}" type="slidenum">
              <a:rPr lang="fi-FI" smtClean="0"/>
              <a:t>8</a:t>
            </a:fld>
            <a:endParaRPr lang="fi-FI"/>
          </a:p>
        </p:txBody>
      </p:sp>
    </p:spTree>
    <p:extLst>
      <p:ext uri="{BB962C8B-B14F-4D97-AF65-F5344CB8AC3E}">
        <p14:creationId xmlns:p14="http://schemas.microsoft.com/office/powerpoint/2010/main" val="1234684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Oikeudenhoidossa on paljon erilaisia työmahdollisuuksia.</a:t>
            </a:r>
          </a:p>
        </p:txBody>
      </p:sp>
      <p:sp>
        <p:nvSpPr>
          <p:cNvPr id="4" name="Dian numeron paikkamerkki 3"/>
          <p:cNvSpPr>
            <a:spLocks noGrp="1"/>
          </p:cNvSpPr>
          <p:nvPr>
            <p:ph type="sldNum" sz="quarter" idx="5"/>
          </p:nvPr>
        </p:nvSpPr>
        <p:spPr/>
        <p:txBody>
          <a:bodyPr/>
          <a:lstStyle/>
          <a:p>
            <a:fld id="{A6F0C6F2-29C7-46C5-8628-318E26A810E6}" type="slidenum">
              <a:rPr lang="fi-FI" smtClean="0"/>
              <a:t>9</a:t>
            </a:fld>
            <a:endParaRPr lang="fi-FI"/>
          </a:p>
        </p:txBody>
      </p:sp>
    </p:spTree>
    <p:extLst>
      <p:ext uri="{BB962C8B-B14F-4D97-AF65-F5344CB8AC3E}">
        <p14:creationId xmlns:p14="http://schemas.microsoft.com/office/powerpoint/2010/main" val="2014821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723866-1C98-420E-AADD-DB9EB906B44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4047A0B-7F4B-4427-8800-3A00C4390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44A2FE2-B1C1-4AE6-AA6B-E8AFF957555C}"/>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3527095A-D1B3-44BD-9EF9-5BA2E72EBAF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E88AADC-7902-4E1D-87D7-9D35AE0CBE33}"/>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354397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A3D2DB-5C8B-4944-AEF8-0BDDDB50009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5B9D8E5-5928-4276-92E3-42BDF2473C3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D21810-8FCB-4CAB-B623-A68937711288}"/>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2AEEAA0F-5E1D-4E65-AE7A-D00657D5C1D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912190-1D02-4F3D-89D2-B940F778C669}"/>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86779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A8EEDA1-C2F0-4DA4-B7AD-EF0C57050B9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E5E8BA3-FF0A-44F7-8BE7-284563C2575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7704E9-8255-43B5-B199-EFD892AC2050}"/>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F086C442-5738-4ECF-85A2-02ACC1267FF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0295884-DBC3-4DC3-A9E3-6A0EBD98212B}"/>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70579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59A4E536-5DB8-41EE-835B-DF52E2453CF3}"/>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22F3027E-1A81-44D3-9313-926FB8AF74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6F746E-D414-49EA-9092-F31660120C9F}"/>
              </a:ext>
            </a:extLst>
          </p:cNvPr>
          <p:cNvSpPr>
            <a:spLocks noGrp="1"/>
          </p:cNvSpPr>
          <p:nvPr>
            <p:ph type="sldNum" sz="quarter" idx="12"/>
          </p:nvPr>
        </p:nvSpPr>
        <p:spPr/>
        <p:txBody>
          <a:bodyPr/>
          <a:lstStyle/>
          <a:p>
            <a:fld id="{5040245C-5603-4B95-A8B9-7DC90B7E1CFD}" type="slidenum">
              <a:rPr lang="fi-FI" smtClean="0"/>
              <a:t>‹#›</a:t>
            </a:fld>
            <a:endParaRPr lang="fi-FI" dirty="0"/>
          </a:p>
        </p:txBody>
      </p:sp>
      <p:sp>
        <p:nvSpPr>
          <p:cNvPr id="7" name="Otsikko 1">
            <a:extLst>
              <a:ext uri="{FF2B5EF4-FFF2-40B4-BE49-F238E27FC236}">
                <a16:creationId xmlns:a16="http://schemas.microsoft.com/office/drawing/2014/main" id="{AF3FAB72-3E98-4774-87CB-F02CB51850E1}"/>
              </a:ext>
            </a:extLst>
          </p:cNvPr>
          <p:cNvSpPr>
            <a:spLocks noGrp="1"/>
          </p:cNvSpPr>
          <p:nvPr>
            <p:ph type="title"/>
          </p:nvPr>
        </p:nvSpPr>
        <p:spPr>
          <a:xfrm>
            <a:off x="838200" y="961272"/>
            <a:ext cx="10515600" cy="1325563"/>
          </a:xfrm>
        </p:spPr>
        <p:txBody>
          <a:bodyPr>
            <a:normAutofit/>
          </a:bodyPr>
          <a:lstStyle/>
          <a:p>
            <a:pPr algn="ctr"/>
            <a:endParaRPr lang="fi-FI" sz="4000" b="1" dirty="0">
              <a:solidFill>
                <a:srgbClr val="2D3752"/>
              </a:solidFill>
              <a:latin typeface="+mn-lt"/>
            </a:endParaRPr>
          </a:p>
        </p:txBody>
      </p:sp>
      <p:sp>
        <p:nvSpPr>
          <p:cNvPr id="8" name="Sisällön paikkamerkki 2">
            <a:extLst>
              <a:ext uri="{FF2B5EF4-FFF2-40B4-BE49-F238E27FC236}">
                <a16:creationId xmlns:a16="http://schemas.microsoft.com/office/drawing/2014/main" id="{1A73960A-99C2-468E-A245-3C419E1B6A2C}"/>
              </a:ext>
            </a:extLst>
          </p:cNvPr>
          <p:cNvSpPr>
            <a:spLocks noGrp="1"/>
          </p:cNvSpPr>
          <p:nvPr>
            <p:ph idx="1"/>
          </p:nvPr>
        </p:nvSpPr>
        <p:spPr>
          <a:xfrm>
            <a:off x="838200" y="2401914"/>
            <a:ext cx="10515600" cy="3833091"/>
          </a:xfrm>
        </p:spPr>
        <p:txBody>
          <a:bodyPr>
            <a:normAutofit/>
          </a:bodyPr>
          <a:lstStyle/>
          <a:p>
            <a:pPr>
              <a:lnSpc>
                <a:spcPct val="100000"/>
              </a:lnSpc>
            </a:pPr>
            <a:endParaRPr lang="fi-FI" sz="2400" dirty="0">
              <a:solidFill>
                <a:srgbClr val="2D3752"/>
              </a:solidFill>
            </a:endParaRPr>
          </a:p>
        </p:txBody>
      </p:sp>
    </p:spTree>
    <p:extLst>
      <p:ext uri="{BB962C8B-B14F-4D97-AF65-F5344CB8AC3E}">
        <p14:creationId xmlns:p14="http://schemas.microsoft.com/office/powerpoint/2010/main" val="141565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2526E4-D853-474A-AB7D-83B261905EB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7D4B7DE3-662F-4F3B-8525-71D9CB3E1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E424A27-E591-4F60-BE51-2EB33A9CD2AC}"/>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C1BEB36B-7272-464B-95B4-CA3A78210F3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9A667C-CB0F-4447-9D8F-F5E04E8C8531}"/>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55386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C26508-F645-4EFF-AF9B-60E4321C831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CE6D911-D70E-407D-92AD-67301C87F1F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2E5335A-3695-4EA0-9D68-A94F4238EE6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CB50696-5B95-4161-89BD-8F38C8AB1A56}"/>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7FEB01FD-135A-46A4-A559-C26010811EA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83679BC-1BE5-44DC-BD24-D379AB341324}"/>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777278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B42ECE-9980-4FE0-A98D-BDB024239E43}"/>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4B5BA600-454F-41EC-82D6-875A07BDB8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1CA501A-DCE5-4495-8A7B-E7FFE8B0C6F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24F2359-0067-44DE-82A8-0483E060B6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5AF0059-1F71-483D-8E8E-57B9D2E809F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35A4ED6-6493-472B-ADD2-07DD69FDE550}"/>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8" name="Alatunnisteen paikkamerkki 7">
            <a:extLst>
              <a:ext uri="{FF2B5EF4-FFF2-40B4-BE49-F238E27FC236}">
                <a16:creationId xmlns:a16="http://schemas.microsoft.com/office/drawing/2014/main" id="{E8231CCE-30E6-4C8E-AE93-AC527E005F4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BCC3744-0BC1-45AE-BBD2-5C77F37EEBA0}"/>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76807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9C416A-1415-4705-AD81-30F513CCBE3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84FA9E0-8D7B-4201-BAD3-65B992BF83CF}"/>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4" name="Alatunnisteen paikkamerkki 3">
            <a:extLst>
              <a:ext uri="{FF2B5EF4-FFF2-40B4-BE49-F238E27FC236}">
                <a16:creationId xmlns:a16="http://schemas.microsoft.com/office/drawing/2014/main" id="{51477A56-09EE-4929-A966-A6F80979DE9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C8A02AA9-1D3E-40C2-85F8-527E5125AA95}"/>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9566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344CC51-D610-4F07-99DB-BA3F143F968A}"/>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3" name="Alatunnisteen paikkamerkki 2">
            <a:extLst>
              <a:ext uri="{FF2B5EF4-FFF2-40B4-BE49-F238E27FC236}">
                <a16:creationId xmlns:a16="http://schemas.microsoft.com/office/drawing/2014/main" id="{12D40A9C-FEEC-46A6-88F0-4921AE6CDA9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D68BBB7-1526-48A2-9261-E13C4309F1BF}"/>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208120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62D69-4C4F-43D3-990A-6E58DA17B9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E1D4A9E-BA32-4D6E-860D-10702029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7248FB7-F25A-4F3A-A1CC-6D1D6745A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D4CE350-44B5-4D11-B90A-EAC54B6E6B2D}"/>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713C5E61-2E6C-4E21-986F-2E7B6B7A643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81CAA82-2983-41E2-B649-C276E2F6A067}"/>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98374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92CCFC-919C-49C3-8B14-0648DFAC6AC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49DE5C-A861-43DF-8DD2-201B49A7B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53FC797-B3CD-4F5D-89D5-B65A27F0B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D1BED95-03FE-48CB-9072-05D8A6359745}"/>
              </a:ext>
            </a:extLst>
          </p:cNvPr>
          <p:cNvSpPr>
            <a:spLocks noGrp="1"/>
          </p:cNvSpPr>
          <p:nvPr>
            <p:ph type="dt" sz="half" idx="10"/>
          </p:nvPr>
        </p:nvSpPr>
        <p:spPr/>
        <p:txBody>
          <a:bodyPr/>
          <a:lstStyle/>
          <a:p>
            <a:fld id="{0EDAB47C-EB60-4E3E-BB87-E306727A0C29}" type="datetimeFigureOut">
              <a:rPr lang="fi-FI" smtClean="0"/>
              <a:t>21.10.2024</a:t>
            </a:fld>
            <a:endParaRPr lang="fi-FI"/>
          </a:p>
        </p:txBody>
      </p:sp>
      <p:sp>
        <p:nvSpPr>
          <p:cNvPr id="6" name="Alatunnisteen paikkamerkki 5">
            <a:extLst>
              <a:ext uri="{FF2B5EF4-FFF2-40B4-BE49-F238E27FC236}">
                <a16:creationId xmlns:a16="http://schemas.microsoft.com/office/drawing/2014/main" id="{1B6FC44D-533E-451C-BEE2-EB3CCD6942A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08DF714-25CD-4330-9266-7F854F0CD6A9}"/>
              </a:ext>
            </a:extLst>
          </p:cNvPr>
          <p:cNvSpPr>
            <a:spLocks noGrp="1"/>
          </p:cNvSpPr>
          <p:nvPr>
            <p:ph type="sldNum" sz="quarter" idx="12"/>
          </p:nvPr>
        </p:nvSpPr>
        <p:spPr/>
        <p:txBody>
          <a:bodyPr/>
          <a:lstStyle/>
          <a:p>
            <a:fld id="{5040245C-5603-4B95-A8B9-7DC90B7E1CFD}" type="slidenum">
              <a:rPr lang="fi-FI" smtClean="0"/>
              <a:t>‹#›</a:t>
            </a:fld>
            <a:endParaRPr lang="fi-FI"/>
          </a:p>
        </p:txBody>
      </p:sp>
    </p:spTree>
    <p:extLst>
      <p:ext uri="{BB962C8B-B14F-4D97-AF65-F5344CB8AC3E}">
        <p14:creationId xmlns:p14="http://schemas.microsoft.com/office/powerpoint/2010/main" val="159922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25CB919-7441-4EC2-B24C-290174456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2BCE3E6-7C73-4C1D-9F1E-D7349FEA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67639A3-C818-45D3-A947-C5660AF62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AB47C-EB60-4E3E-BB87-E306727A0C29}" type="datetimeFigureOut">
              <a:rPr lang="fi-FI" smtClean="0"/>
              <a:t>21.10.2024</a:t>
            </a:fld>
            <a:endParaRPr lang="fi-FI"/>
          </a:p>
        </p:txBody>
      </p:sp>
      <p:sp>
        <p:nvSpPr>
          <p:cNvPr id="5" name="Alatunnisteen paikkamerkki 4">
            <a:extLst>
              <a:ext uri="{FF2B5EF4-FFF2-40B4-BE49-F238E27FC236}">
                <a16:creationId xmlns:a16="http://schemas.microsoft.com/office/drawing/2014/main" id="{7F2F2440-221F-4B9B-9AE2-C73B19A70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0D11FBA-E01B-4A3C-B6BE-59E973834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0245C-5603-4B95-A8B9-7DC90B7E1CFD}" type="slidenum">
              <a:rPr lang="fi-FI" smtClean="0"/>
              <a:t>‹#›</a:t>
            </a:fld>
            <a:endParaRPr lang="fi-FI"/>
          </a:p>
        </p:txBody>
      </p:sp>
    </p:spTree>
    <p:extLst>
      <p:ext uri="{BB962C8B-B14F-4D97-AF65-F5344CB8AC3E}">
        <p14:creationId xmlns:p14="http://schemas.microsoft.com/office/powerpoint/2010/main" val="45662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sianajajaliitto.fi/"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advokatforbundet.fi/"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laotsikko 2">
            <a:extLst>
              <a:ext uri="{FF2B5EF4-FFF2-40B4-BE49-F238E27FC236}">
                <a16:creationId xmlns:a16="http://schemas.microsoft.com/office/drawing/2014/main" id="{83880CF1-4631-43BD-A0AF-E116A7B9D2CB}"/>
              </a:ext>
            </a:extLst>
          </p:cNvPr>
          <p:cNvSpPr txBox="1">
            <a:spLocks/>
          </p:cNvSpPr>
          <p:nvPr/>
        </p:nvSpPr>
        <p:spPr>
          <a:xfrm>
            <a:off x="415637" y="4569405"/>
            <a:ext cx="11323780" cy="10324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dirty="0">
                <a:solidFill>
                  <a:srgbClr val="1DA1F2"/>
                </a:solidFill>
              </a:rPr>
              <a:t>    </a:t>
            </a:r>
          </a:p>
        </p:txBody>
      </p:sp>
      <p:sp>
        <p:nvSpPr>
          <p:cNvPr id="3" name="Otsikko 1">
            <a:extLst>
              <a:ext uri="{FF2B5EF4-FFF2-40B4-BE49-F238E27FC236}">
                <a16:creationId xmlns:a16="http://schemas.microsoft.com/office/drawing/2014/main" id="{635877F1-04BB-4642-9AE0-C5D27FA5FC9C}"/>
              </a:ext>
            </a:extLst>
          </p:cNvPr>
          <p:cNvSpPr>
            <a:spLocks noGrp="1"/>
          </p:cNvSpPr>
          <p:nvPr>
            <p:ph type="ctrTitle"/>
          </p:nvPr>
        </p:nvSpPr>
        <p:spPr>
          <a:xfrm>
            <a:off x="415637" y="2861659"/>
            <a:ext cx="11323781" cy="2028838"/>
          </a:xfrm>
        </p:spPr>
        <p:txBody>
          <a:bodyPr>
            <a:normAutofit/>
          </a:bodyPr>
          <a:lstStyle/>
          <a:p>
            <a:r>
              <a:rPr lang="fi-FI" sz="4400" b="1" dirty="0">
                <a:solidFill>
                  <a:srgbClr val="2D3752"/>
                </a:solidFill>
                <a:latin typeface="+mn-lt"/>
              </a:rPr>
              <a:t>#oikeuskasvatus – yläkoulut</a:t>
            </a:r>
            <a:br>
              <a:rPr lang="fi-FI" sz="4400" b="1" dirty="0">
                <a:solidFill>
                  <a:srgbClr val="2D3752"/>
                </a:solidFill>
              </a:rPr>
            </a:br>
            <a:r>
              <a:rPr lang="fi-FI" sz="4400" dirty="0">
                <a:solidFill>
                  <a:srgbClr val="2D3752"/>
                </a:solidFill>
              </a:rPr>
              <a:t>Suomen oikeusjärjestelmä</a:t>
            </a:r>
            <a:br>
              <a:rPr lang="fi-FI" sz="4600" dirty="0">
                <a:solidFill>
                  <a:srgbClr val="2D3752"/>
                </a:solidFill>
              </a:rPr>
            </a:br>
            <a:endParaRPr lang="fi-FI" sz="4600" dirty="0">
              <a:solidFill>
                <a:srgbClr val="2D3752"/>
              </a:solidFill>
            </a:endParaRPr>
          </a:p>
        </p:txBody>
      </p:sp>
    </p:spTree>
    <p:extLst>
      <p:ext uri="{BB962C8B-B14F-4D97-AF65-F5344CB8AC3E}">
        <p14:creationId xmlns:p14="http://schemas.microsoft.com/office/powerpoint/2010/main" val="218454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Asianajaja avustajana</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Yksityisiä asianajopalveluja saa asianajotoimistoista</a:t>
            </a:r>
          </a:p>
          <a:p>
            <a:pPr>
              <a:lnSpc>
                <a:spcPct val="100000"/>
              </a:lnSpc>
            </a:pPr>
            <a:r>
              <a:rPr lang="fi-FI" sz="2400" dirty="0">
                <a:solidFill>
                  <a:srgbClr val="2D3752"/>
                </a:solidFill>
              </a:rPr>
              <a:t>Asianajaja on Suomen Asianajajaliittoon hyväksytty lakimies</a:t>
            </a:r>
          </a:p>
          <a:p>
            <a:pPr lvl="1">
              <a:lnSpc>
                <a:spcPct val="100000"/>
              </a:lnSpc>
            </a:pPr>
            <a:r>
              <a:rPr lang="fi-FI" sz="2000" dirty="0">
                <a:solidFill>
                  <a:srgbClr val="2D3752"/>
                </a:solidFill>
              </a:rPr>
              <a:t>Velvollisuus noudattaa hyvää asianajajatapaa</a:t>
            </a:r>
          </a:p>
          <a:p>
            <a:pPr>
              <a:lnSpc>
                <a:spcPct val="100000"/>
              </a:lnSpc>
            </a:pPr>
            <a:r>
              <a:rPr lang="fi-FI" sz="2400" dirty="0">
                <a:solidFill>
                  <a:srgbClr val="2D3752"/>
                </a:solidFill>
              </a:rPr>
              <a:t>Asianajajia on Suomessa n. 2 200</a:t>
            </a:r>
          </a:p>
          <a:p>
            <a:pPr>
              <a:lnSpc>
                <a:spcPct val="100000"/>
              </a:lnSpc>
            </a:pPr>
            <a:r>
              <a:rPr lang="fi-FI" sz="2400" dirty="0">
                <a:solidFill>
                  <a:srgbClr val="2D3752"/>
                </a:solidFill>
              </a:rPr>
              <a:t>Miten asianajajaksi?</a:t>
            </a:r>
          </a:p>
          <a:p>
            <a:pPr lvl="1">
              <a:lnSpc>
                <a:spcPct val="100000"/>
              </a:lnSpc>
            </a:pPr>
            <a:r>
              <a:rPr lang="fi-FI" sz="2000" dirty="0">
                <a:solidFill>
                  <a:srgbClr val="2D3752"/>
                </a:solidFill>
              </a:rPr>
              <a:t>Oikeustieteellinen loppututkinto yliopistosta</a:t>
            </a:r>
          </a:p>
          <a:p>
            <a:pPr lvl="1">
              <a:lnSpc>
                <a:spcPct val="100000"/>
              </a:lnSpc>
            </a:pPr>
            <a:r>
              <a:rPr lang="fi-FI" sz="2000" dirty="0">
                <a:solidFill>
                  <a:srgbClr val="2D3752"/>
                </a:solidFill>
              </a:rPr>
              <a:t>4 vuoden työkokemus lakimiestehtävissä</a:t>
            </a:r>
          </a:p>
          <a:p>
            <a:pPr lvl="1">
              <a:lnSpc>
                <a:spcPct val="100000"/>
              </a:lnSpc>
            </a:pPr>
            <a:r>
              <a:rPr lang="fi-FI" sz="2000" dirty="0">
                <a:solidFill>
                  <a:srgbClr val="2D3752"/>
                </a:solidFill>
              </a:rPr>
              <a:t>Asianajajatutkinto</a:t>
            </a:r>
          </a:p>
        </p:txBody>
      </p:sp>
    </p:spTree>
    <p:extLst>
      <p:ext uri="{BB962C8B-B14F-4D97-AF65-F5344CB8AC3E}">
        <p14:creationId xmlns:p14="http://schemas.microsoft.com/office/powerpoint/2010/main" val="33800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2091018"/>
            <a:ext cx="10515600" cy="2675964"/>
          </a:xfrm>
        </p:spPr>
        <p:txBody>
          <a:bodyPr>
            <a:normAutofit/>
          </a:bodyPr>
          <a:lstStyle/>
          <a:p>
            <a:pPr algn="ctr"/>
            <a:r>
              <a:rPr lang="fr-FR" sz="3600" b="1" dirty="0">
                <a:solidFill>
                  <a:schemeClr val="bg1"/>
                </a:solidFill>
                <a:latin typeface="+mn-lt"/>
              </a:rPr>
              <a:t>Fiksu käyttäytyminen netissä ja somessa</a:t>
            </a:r>
            <a:endParaRPr lang="fi-FI" sz="3600" b="1" dirty="0">
              <a:solidFill>
                <a:schemeClr val="bg1"/>
              </a:solidFill>
              <a:latin typeface="+mn-lt"/>
            </a:endParaRPr>
          </a:p>
        </p:txBody>
      </p:sp>
    </p:spTree>
    <p:extLst>
      <p:ext uri="{BB962C8B-B14F-4D97-AF65-F5344CB8AC3E}">
        <p14:creationId xmlns:p14="http://schemas.microsoft.com/office/powerpoint/2010/main" val="269114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Esimerkki 1: toisen tunnusten käyttö</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Eeva kirjautuu Facebookiin Suvin tunnuksilla. </a:t>
            </a:r>
          </a:p>
          <a:p>
            <a:pPr>
              <a:lnSpc>
                <a:spcPct val="100000"/>
              </a:lnSpc>
            </a:pPr>
            <a:r>
              <a:rPr lang="fi-FI" sz="2400" dirty="0">
                <a:solidFill>
                  <a:srgbClr val="2D3752"/>
                </a:solidFill>
              </a:rPr>
              <a:t>Eeva kirjoittaa Suvin nimissä tekstejä, joissa pilkataan </a:t>
            </a:r>
            <a:r>
              <a:rPr lang="fi-FI" sz="2400" dirty="0" err="1">
                <a:solidFill>
                  <a:srgbClr val="2D3752"/>
                </a:solidFill>
              </a:rPr>
              <a:t>Ilonaa</a:t>
            </a:r>
            <a:r>
              <a:rPr lang="fi-FI" sz="2400" dirty="0">
                <a:solidFill>
                  <a:srgbClr val="2D3752"/>
                </a:solidFill>
              </a:rPr>
              <a:t>.</a:t>
            </a:r>
          </a:p>
          <a:p>
            <a:pPr>
              <a:lnSpc>
                <a:spcPct val="100000"/>
              </a:lnSpc>
            </a:pPr>
            <a:r>
              <a:rPr lang="fi-FI" sz="2400" dirty="0">
                <a:solidFill>
                  <a:srgbClr val="2D3752"/>
                </a:solidFill>
              </a:rPr>
              <a:t>Lisäksi Eeva julkaisee Suvista saunaillassa otettuja kuvia, joista osassa Suvi on ilman vaatteita. </a:t>
            </a:r>
          </a:p>
          <a:p>
            <a:pPr>
              <a:lnSpc>
                <a:spcPct val="100000"/>
              </a:lnSpc>
            </a:pPr>
            <a:r>
              <a:rPr lang="fi-FI" sz="2400" dirty="0">
                <a:solidFill>
                  <a:srgbClr val="2D3752"/>
                </a:solidFill>
              </a:rPr>
              <a:t>Kysymyksiä: </a:t>
            </a:r>
          </a:p>
          <a:p>
            <a:pPr lvl="1">
              <a:lnSpc>
                <a:spcPct val="100000"/>
              </a:lnSpc>
            </a:pPr>
            <a:r>
              <a:rPr lang="fi-FI" sz="2000" dirty="0">
                <a:solidFill>
                  <a:srgbClr val="2D3752"/>
                </a:solidFill>
              </a:rPr>
              <a:t>Mitä mieltä olet Eevan käytöksestä? Oikein vai väärin? Miksi? </a:t>
            </a:r>
          </a:p>
          <a:p>
            <a:pPr lvl="1">
              <a:lnSpc>
                <a:spcPct val="100000"/>
              </a:lnSpc>
            </a:pPr>
            <a:r>
              <a:rPr lang="fi-FI" sz="2000" dirty="0">
                <a:solidFill>
                  <a:srgbClr val="2D3752"/>
                </a:solidFill>
              </a:rPr>
              <a:t>Mitä Suvin kannattaa tehdä? </a:t>
            </a:r>
            <a:endParaRPr lang="fi-FI" sz="1600" dirty="0">
              <a:solidFill>
                <a:srgbClr val="2D3752"/>
              </a:solidFill>
            </a:endParaRPr>
          </a:p>
        </p:txBody>
      </p:sp>
    </p:spTree>
    <p:extLst>
      <p:ext uri="{BB962C8B-B14F-4D97-AF65-F5344CB8AC3E}">
        <p14:creationId xmlns:p14="http://schemas.microsoft.com/office/powerpoint/2010/main" val="124707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Esimerkki 1 (jatkuu)</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Kyseessä saattaa olla rikos: </a:t>
            </a:r>
          </a:p>
          <a:p>
            <a:pPr lvl="1">
              <a:lnSpc>
                <a:spcPct val="100000"/>
              </a:lnSpc>
            </a:pPr>
            <a:r>
              <a:rPr lang="fi-FI" sz="2000" dirty="0">
                <a:solidFill>
                  <a:srgbClr val="2D3752"/>
                </a:solidFill>
              </a:rPr>
              <a:t>Tietomurto</a:t>
            </a:r>
          </a:p>
          <a:p>
            <a:pPr lvl="1">
              <a:lnSpc>
                <a:spcPct val="100000"/>
              </a:lnSpc>
            </a:pPr>
            <a:r>
              <a:rPr lang="fi-FI" sz="2000" dirty="0">
                <a:solidFill>
                  <a:srgbClr val="2D3752"/>
                </a:solidFill>
              </a:rPr>
              <a:t>Viestintäsalaisuuden loukkaus</a:t>
            </a:r>
          </a:p>
          <a:p>
            <a:pPr lvl="1">
              <a:lnSpc>
                <a:spcPct val="100000"/>
              </a:lnSpc>
            </a:pPr>
            <a:r>
              <a:rPr lang="fi-FI" sz="2000" dirty="0">
                <a:solidFill>
                  <a:srgbClr val="2D3752"/>
                </a:solidFill>
              </a:rPr>
              <a:t>Yksityiselämää loukkaava tiedon levittäminen</a:t>
            </a:r>
          </a:p>
          <a:p>
            <a:pPr lvl="1">
              <a:lnSpc>
                <a:spcPct val="100000"/>
              </a:lnSpc>
            </a:pPr>
            <a:r>
              <a:rPr lang="fi-FI" sz="2000" dirty="0">
                <a:solidFill>
                  <a:srgbClr val="2D3752"/>
                </a:solidFill>
              </a:rPr>
              <a:t>Kunnianloukkaus (sekä Suvia että </a:t>
            </a:r>
            <a:r>
              <a:rPr lang="fi-FI" sz="2000" dirty="0" err="1">
                <a:solidFill>
                  <a:srgbClr val="2D3752"/>
                </a:solidFill>
              </a:rPr>
              <a:t>Ilonaa</a:t>
            </a:r>
            <a:r>
              <a:rPr lang="fi-FI" sz="2000" dirty="0">
                <a:solidFill>
                  <a:srgbClr val="2D3752"/>
                </a:solidFill>
              </a:rPr>
              <a:t> kohtaan) </a:t>
            </a:r>
          </a:p>
          <a:p>
            <a:pPr>
              <a:lnSpc>
                <a:spcPct val="100000"/>
              </a:lnSpc>
            </a:pPr>
            <a:r>
              <a:rPr lang="fi-FI" sz="2400" dirty="0">
                <a:solidFill>
                  <a:srgbClr val="2D3752"/>
                </a:solidFill>
              </a:rPr>
              <a:t>Mitä Suvin kannattaa tehdä: </a:t>
            </a:r>
          </a:p>
          <a:p>
            <a:pPr lvl="1">
              <a:lnSpc>
                <a:spcPct val="100000"/>
              </a:lnSpc>
            </a:pPr>
            <a:r>
              <a:rPr lang="fi-FI" sz="2000" dirty="0">
                <a:solidFill>
                  <a:srgbClr val="2D3752"/>
                </a:solidFill>
              </a:rPr>
              <a:t>Ottaa yhteyttä vanhempiin ja opettajaan. </a:t>
            </a:r>
          </a:p>
          <a:p>
            <a:pPr lvl="1">
              <a:lnSpc>
                <a:spcPct val="100000"/>
              </a:lnSpc>
            </a:pPr>
            <a:r>
              <a:rPr lang="fi-FI" sz="2000" dirty="0">
                <a:solidFill>
                  <a:srgbClr val="2D3752"/>
                </a:solidFill>
              </a:rPr>
              <a:t>Ottaa yhteyttä poliisiin. </a:t>
            </a:r>
          </a:p>
          <a:p>
            <a:pPr lvl="1">
              <a:lnSpc>
                <a:spcPct val="100000"/>
              </a:lnSpc>
            </a:pPr>
            <a:r>
              <a:rPr lang="fi-FI" sz="2000" dirty="0">
                <a:solidFill>
                  <a:srgbClr val="2D3752"/>
                </a:solidFill>
              </a:rPr>
              <a:t>Vaihtaa salasana ja poistaa luvattomasti julkaistu materiaali. </a:t>
            </a:r>
            <a:endParaRPr lang="fi-FI" sz="1200" dirty="0">
              <a:solidFill>
                <a:srgbClr val="2D3752"/>
              </a:solidFill>
            </a:endParaRPr>
          </a:p>
        </p:txBody>
      </p:sp>
    </p:spTree>
    <p:extLst>
      <p:ext uri="{BB962C8B-B14F-4D97-AF65-F5344CB8AC3E}">
        <p14:creationId xmlns:p14="http://schemas.microsoft.com/office/powerpoint/2010/main" val="86913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Esimerkki 2: Uhkaus</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020697" cy="3833091"/>
          </a:xfrm>
        </p:spPr>
        <p:txBody>
          <a:bodyPr>
            <a:normAutofit/>
          </a:bodyPr>
          <a:lstStyle/>
          <a:p>
            <a:pPr>
              <a:lnSpc>
                <a:spcPct val="100000"/>
              </a:lnSpc>
            </a:pPr>
            <a:r>
              <a:rPr lang="fi-FI" sz="2400" dirty="0">
                <a:solidFill>
                  <a:srgbClr val="2D3752"/>
                </a:solidFill>
              </a:rPr>
              <a:t>Juha julkaisee Instagramissa kuvan, jossa ilmoitetaan että kouluun ollaan tekemässä pommi-iskua ja erityisesti Mika on vaarassa. </a:t>
            </a:r>
          </a:p>
          <a:p>
            <a:pPr>
              <a:lnSpc>
                <a:spcPct val="100000"/>
              </a:lnSpc>
            </a:pPr>
            <a:r>
              <a:rPr lang="fi-FI" sz="2400" dirty="0">
                <a:solidFill>
                  <a:srgbClr val="2D3752"/>
                </a:solidFill>
              </a:rPr>
              <a:t>Kysymyksiä:</a:t>
            </a:r>
          </a:p>
          <a:p>
            <a:pPr lvl="1">
              <a:lnSpc>
                <a:spcPct val="100000"/>
              </a:lnSpc>
            </a:pPr>
            <a:r>
              <a:rPr lang="fi-FI" sz="2000" dirty="0">
                <a:solidFill>
                  <a:srgbClr val="2D3752"/>
                </a:solidFill>
              </a:rPr>
              <a:t>Onko kyseessä vitsi? </a:t>
            </a:r>
          </a:p>
          <a:p>
            <a:pPr lvl="1">
              <a:lnSpc>
                <a:spcPct val="100000"/>
              </a:lnSpc>
            </a:pPr>
            <a:r>
              <a:rPr lang="fi-FI" sz="2000" dirty="0">
                <a:solidFill>
                  <a:srgbClr val="2D3752"/>
                </a:solidFill>
              </a:rPr>
              <a:t>Mikä/mitkä rikokset saattavat tulla kyseeseen?</a:t>
            </a:r>
          </a:p>
          <a:p>
            <a:pPr lvl="1">
              <a:lnSpc>
                <a:spcPct val="100000"/>
              </a:lnSpc>
            </a:pPr>
            <a:r>
              <a:rPr lang="fi-FI" sz="2000" dirty="0">
                <a:solidFill>
                  <a:srgbClr val="2D3752"/>
                </a:solidFill>
              </a:rPr>
              <a:t>Miten kannattaa toimia, kun huomaa kuvan? </a:t>
            </a:r>
            <a:endParaRPr lang="fi-FI" sz="800" dirty="0">
              <a:solidFill>
                <a:srgbClr val="2D3752"/>
              </a:solidFill>
            </a:endParaRPr>
          </a:p>
        </p:txBody>
      </p:sp>
    </p:spTree>
    <p:extLst>
      <p:ext uri="{BB962C8B-B14F-4D97-AF65-F5344CB8AC3E}">
        <p14:creationId xmlns:p14="http://schemas.microsoft.com/office/powerpoint/2010/main" val="163491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Esimerkki 2 (jatkuu)</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lnSpcReduction="10000"/>
          </a:bodyPr>
          <a:lstStyle/>
          <a:p>
            <a:pPr>
              <a:lnSpc>
                <a:spcPct val="100000"/>
              </a:lnSpc>
            </a:pPr>
            <a:r>
              <a:rPr lang="fi-FI" sz="2400" dirty="0">
                <a:solidFill>
                  <a:srgbClr val="2D3752"/>
                </a:solidFill>
              </a:rPr>
              <a:t>Ehkä kyseessä on vitsi, ehkä ei. Ulkopuolinen ei voi tietää </a:t>
            </a:r>
          </a:p>
          <a:p>
            <a:pPr lvl="1">
              <a:lnSpc>
                <a:spcPct val="100000"/>
              </a:lnSpc>
            </a:pPr>
            <a:r>
              <a:rPr lang="fi-FI" sz="2000" dirty="0">
                <a:solidFill>
                  <a:srgbClr val="2D3752"/>
                </a:solidFill>
              </a:rPr>
              <a:t>Poliisi ottaa kaikki uhkaukset vakavasti! </a:t>
            </a:r>
          </a:p>
          <a:p>
            <a:pPr lvl="1">
              <a:lnSpc>
                <a:spcPct val="100000"/>
              </a:lnSpc>
            </a:pPr>
            <a:r>
              <a:rPr lang="fi-FI" sz="2000" dirty="0">
                <a:solidFill>
                  <a:srgbClr val="2D3752"/>
                </a:solidFill>
              </a:rPr>
              <a:t>Muista, että tällainen vitsailu voi loukata useita ihmisiä</a:t>
            </a:r>
          </a:p>
          <a:p>
            <a:pPr>
              <a:lnSpc>
                <a:spcPct val="100000"/>
              </a:lnSpc>
            </a:pPr>
            <a:r>
              <a:rPr lang="fi-FI" sz="2400" dirty="0">
                <a:solidFill>
                  <a:srgbClr val="2D3752"/>
                </a:solidFill>
              </a:rPr>
              <a:t>Mahdollisia rikoksia: </a:t>
            </a:r>
          </a:p>
          <a:p>
            <a:pPr lvl="1">
              <a:lnSpc>
                <a:spcPct val="100000"/>
              </a:lnSpc>
            </a:pPr>
            <a:r>
              <a:rPr lang="fi-FI" sz="2000" dirty="0">
                <a:solidFill>
                  <a:srgbClr val="2D3752"/>
                </a:solidFill>
              </a:rPr>
              <a:t>Laiton uhkaus</a:t>
            </a:r>
          </a:p>
          <a:p>
            <a:pPr lvl="1">
              <a:lnSpc>
                <a:spcPct val="100000"/>
              </a:lnSpc>
            </a:pPr>
            <a:r>
              <a:rPr lang="fi-FI" sz="2000" dirty="0">
                <a:solidFill>
                  <a:srgbClr val="2D3752"/>
                </a:solidFill>
              </a:rPr>
              <a:t>Perätön vaarailmoitus</a:t>
            </a:r>
          </a:p>
          <a:p>
            <a:pPr lvl="1">
              <a:lnSpc>
                <a:spcPct val="100000"/>
              </a:lnSpc>
            </a:pPr>
            <a:r>
              <a:rPr lang="fi-FI" sz="2000" dirty="0">
                <a:solidFill>
                  <a:srgbClr val="2D3752"/>
                </a:solidFill>
              </a:rPr>
              <a:t>Törkeän henkeen tai terveyteen kohdistuvan rikoksen valmistelu</a:t>
            </a:r>
          </a:p>
          <a:p>
            <a:pPr>
              <a:lnSpc>
                <a:spcPct val="100000"/>
              </a:lnSpc>
            </a:pPr>
            <a:r>
              <a:rPr lang="fi-FI" sz="2400" dirty="0">
                <a:solidFill>
                  <a:srgbClr val="2D3752"/>
                </a:solidFill>
              </a:rPr>
              <a:t>Mitä tehdä: </a:t>
            </a:r>
          </a:p>
          <a:p>
            <a:pPr lvl="1">
              <a:lnSpc>
                <a:spcPct val="100000"/>
              </a:lnSpc>
            </a:pPr>
            <a:r>
              <a:rPr lang="fi-FI" sz="2000" dirty="0">
                <a:solidFill>
                  <a:srgbClr val="2D3752"/>
                </a:solidFill>
              </a:rPr>
              <a:t>Ota yhteyttä vanhempiin ja opettajaan. </a:t>
            </a:r>
          </a:p>
          <a:p>
            <a:pPr lvl="1">
              <a:lnSpc>
                <a:spcPct val="100000"/>
              </a:lnSpc>
            </a:pPr>
            <a:r>
              <a:rPr lang="fi-FI" sz="2000" dirty="0">
                <a:solidFill>
                  <a:srgbClr val="2D3752"/>
                </a:solidFill>
              </a:rPr>
              <a:t>Ota yhteyttä poliisiin. </a:t>
            </a:r>
            <a:endParaRPr lang="fi-FI" sz="800" dirty="0">
              <a:solidFill>
                <a:srgbClr val="2D3752"/>
              </a:solidFill>
            </a:endParaRPr>
          </a:p>
        </p:txBody>
      </p:sp>
    </p:spTree>
    <p:extLst>
      <p:ext uri="{BB962C8B-B14F-4D97-AF65-F5344CB8AC3E}">
        <p14:creationId xmlns:p14="http://schemas.microsoft.com/office/powerpoint/2010/main" val="85534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Nettijulkaisijan muistilista</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Mieti, millaisen kuvan haluat itsestäsi antaa. </a:t>
            </a:r>
          </a:p>
          <a:p>
            <a:pPr>
              <a:lnSpc>
                <a:spcPct val="100000"/>
              </a:lnSpc>
            </a:pPr>
            <a:r>
              <a:rPr lang="fi-FI" sz="2400" dirty="0">
                <a:solidFill>
                  <a:srgbClr val="2D3752"/>
                </a:solidFill>
              </a:rPr>
              <a:t>Kerran julkaistun kuvan tai tekstin leviämistä on hyvin vaikea estää. </a:t>
            </a:r>
          </a:p>
          <a:p>
            <a:pPr>
              <a:lnSpc>
                <a:spcPct val="100000"/>
              </a:lnSpc>
            </a:pPr>
            <a:r>
              <a:rPr lang="fi-FI" sz="2400" dirty="0">
                <a:solidFill>
                  <a:srgbClr val="2D3752"/>
                </a:solidFill>
              </a:rPr>
              <a:t>Kerran julkaistua ei saa välttämättä koskaan netistä pois. </a:t>
            </a:r>
          </a:p>
          <a:p>
            <a:pPr>
              <a:lnSpc>
                <a:spcPct val="100000"/>
              </a:lnSpc>
            </a:pPr>
            <a:r>
              <a:rPr lang="fi-FI" sz="2400" dirty="0">
                <a:solidFill>
                  <a:srgbClr val="2D3752"/>
                </a:solidFill>
              </a:rPr>
              <a:t>Sinulla on (rikosoikeudellinen) vastuu julkaisemastasi materiaalista.</a:t>
            </a:r>
          </a:p>
          <a:p>
            <a:pPr>
              <a:lnSpc>
                <a:spcPct val="100000"/>
              </a:lnSpc>
            </a:pPr>
            <a:r>
              <a:rPr lang="fi-FI" sz="2400" dirty="0">
                <a:solidFill>
                  <a:srgbClr val="2D3752"/>
                </a:solidFill>
              </a:rPr>
              <a:t>Muista kunnioittaa muita! Mieti, miltä ikävä kommentti tuntuisi, jos joku kommentoisi niin sinua.</a:t>
            </a:r>
            <a:endParaRPr lang="fi-FI" sz="800" dirty="0">
              <a:solidFill>
                <a:srgbClr val="2D3752"/>
              </a:solidFill>
            </a:endParaRPr>
          </a:p>
        </p:txBody>
      </p:sp>
    </p:spTree>
    <p:extLst>
      <p:ext uri="{BB962C8B-B14F-4D97-AF65-F5344CB8AC3E}">
        <p14:creationId xmlns:p14="http://schemas.microsoft.com/office/powerpoint/2010/main" val="202745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i-FI" sz="4000" b="1" dirty="0">
                <a:solidFill>
                  <a:srgbClr val="2D3752"/>
                </a:solidFill>
                <a:latin typeface="+mn-lt"/>
              </a:rPr>
              <a:t>Lopuksi</a:t>
            </a: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477897" cy="3833091"/>
          </a:xfrm>
        </p:spPr>
        <p:txBody>
          <a:bodyPr>
            <a:normAutofit/>
          </a:bodyPr>
          <a:lstStyle/>
          <a:p>
            <a:pPr>
              <a:lnSpc>
                <a:spcPct val="100000"/>
              </a:lnSpc>
            </a:pPr>
            <a:r>
              <a:rPr lang="fi-FI" sz="2400" dirty="0">
                <a:solidFill>
                  <a:srgbClr val="2D3752"/>
                </a:solidFill>
              </a:rPr>
              <a:t>Harkitse tarkkaan, mitä julkaiset netissä</a:t>
            </a:r>
            <a:br>
              <a:rPr lang="fi-FI" sz="2400" dirty="0">
                <a:solidFill>
                  <a:srgbClr val="2D3752"/>
                </a:solidFill>
              </a:rPr>
            </a:br>
            <a:r>
              <a:rPr lang="fi-FI" sz="2400" dirty="0">
                <a:solidFill>
                  <a:srgbClr val="2D3752"/>
                </a:solidFill>
              </a:rPr>
              <a:t>(kuvat, videot, kirjoitukset)</a:t>
            </a:r>
          </a:p>
          <a:p>
            <a:pPr>
              <a:lnSpc>
                <a:spcPct val="100000"/>
              </a:lnSpc>
            </a:pPr>
            <a:r>
              <a:rPr lang="fi-FI" sz="2400" dirty="0">
                <a:solidFill>
                  <a:srgbClr val="2D3752"/>
                </a:solidFill>
              </a:rPr>
              <a:t>Älä koskaan anna muille salasanojasi!</a:t>
            </a:r>
            <a:br>
              <a:rPr lang="fi-FI" sz="2400" dirty="0">
                <a:solidFill>
                  <a:srgbClr val="2D3752"/>
                </a:solidFill>
              </a:rPr>
            </a:br>
            <a:r>
              <a:rPr lang="fi-FI" sz="2400" dirty="0">
                <a:solidFill>
                  <a:srgbClr val="2D3752"/>
                </a:solidFill>
              </a:rPr>
              <a:t>Ne ovat henkilökohtaisia.</a:t>
            </a:r>
            <a:endParaRPr lang="fi-FI" sz="800" dirty="0">
              <a:solidFill>
                <a:srgbClr val="2D3752"/>
              </a:solidFill>
            </a:endParaRPr>
          </a:p>
        </p:txBody>
      </p:sp>
    </p:spTree>
    <p:extLst>
      <p:ext uri="{BB962C8B-B14F-4D97-AF65-F5344CB8AC3E}">
        <p14:creationId xmlns:p14="http://schemas.microsoft.com/office/powerpoint/2010/main" val="2338746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1545957"/>
            <a:ext cx="10515600" cy="3766085"/>
          </a:xfrm>
        </p:spPr>
        <p:txBody>
          <a:bodyPr>
            <a:normAutofit/>
          </a:bodyPr>
          <a:lstStyle/>
          <a:p>
            <a:pPr algn="ctr">
              <a:lnSpc>
                <a:spcPct val="100000"/>
              </a:lnSpc>
            </a:pPr>
            <a:r>
              <a:rPr lang="fi-FI" sz="2800" dirty="0">
                <a:solidFill>
                  <a:srgbClr val="2D3752"/>
                </a:solidFill>
                <a:latin typeface="+mn-lt"/>
                <a:hlinkClick r:id="rId3">
                  <a:extLst>
                    <a:ext uri="{A12FA001-AC4F-418D-AE19-62706E023703}">
                      <ahyp:hlinkClr xmlns:ahyp="http://schemas.microsoft.com/office/drawing/2018/hyperlinkcolor" val="tx"/>
                    </a:ext>
                  </a:extLst>
                </a:hlinkClick>
              </a:rPr>
              <a:t>www.asianajajaliitto.ﬁ</a:t>
            </a:r>
            <a:br>
              <a:rPr lang="fi-FI" sz="2800" dirty="0">
                <a:solidFill>
                  <a:srgbClr val="2D3752"/>
                </a:solidFill>
                <a:latin typeface="+mn-lt"/>
              </a:rPr>
            </a:br>
            <a:r>
              <a:rPr lang="fi-FI" sz="2800" dirty="0">
                <a:solidFill>
                  <a:srgbClr val="2D3752"/>
                </a:solidFill>
                <a:latin typeface="+mn-lt"/>
                <a:hlinkClick r:id="rId4">
                  <a:extLst>
                    <a:ext uri="{A12FA001-AC4F-418D-AE19-62706E023703}">
                      <ahyp:hlinkClr xmlns:ahyp="http://schemas.microsoft.com/office/drawing/2018/hyperlinkcolor" val="tx"/>
                    </a:ext>
                  </a:extLst>
                </a:hlinkClick>
              </a:rPr>
              <a:t>www.advokatforbundet.ﬁ</a:t>
            </a:r>
            <a:br>
              <a:rPr lang="fi-FI" sz="2800" dirty="0">
                <a:solidFill>
                  <a:srgbClr val="2D3752"/>
                </a:solidFill>
                <a:latin typeface="+mn-lt"/>
              </a:rPr>
            </a:br>
            <a:br>
              <a:rPr lang="fi-FI" sz="2800" dirty="0">
                <a:solidFill>
                  <a:srgbClr val="2D3752"/>
                </a:solidFill>
                <a:latin typeface="+mn-lt"/>
              </a:rPr>
            </a:br>
            <a:r>
              <a:rPr lang="fi-FI" sz="2800" dirty="0">
                <a:solidFill>
                  <a:srgbClr val="2D3752"/>
                </a:solidFill>
                <a:latin typeface="+mn-lt"/>
              </a:rPr>
              <a:t>Twitter: @asianajajat</a:t>
            </a:r>
            <a:br>
              <a:rPr lang="fi-FI" sz="2800" dirty="0">
                <a:solidFill>
                  <a:srgbClr val="2D3752"/>
                </a:solidFill>
                <a:latin typeface="+mn-lt"/>
              </a:rPr>
            </a:br>
            <a:r>
              <a:rPr lang="fi-FI" sz="2800" dirty="0">
                <a:solidFill>
                  <a:srgbClr val="2D3752"/>
                </a:solidFill>
                <a:latin typeface="+mn-lt"/>
              </a:rPr>
              <a:t>Facebook: @asianajajat</a:t>
            </a:r>
            <a:br>
              <a:rPr lang="fi-FI" sz="2800" dirty="0">
                <a:solidFill>
                  <a:srgbClr val="2D3752"/>
                </a:solidFill>
                <a:latin typeface="+mn-lt"/>
              </a:rPr>
            </a:br>
            <a:r>
              <a:rPr lang="fi-FI" sz="2800" dirty="0">
                <a:solidFill>
                  <a:srgbClr val="2D3752"/>
                </a:solidFill>
                <a:latin typeface="+mn-lt"/>
              </a:rPr>
              <a:t>LinkedIn: Suomen Asianajaliitto</a:t>
            </a:r>
            <a:br>
              <a:rPr lang="fi-FI" sz="2800" dirty="0">
                <a:solidFill>
                  <a:srgbClr val="2D3752"/>
                </a:solidFill>
                <a:latin typeface="+mn-lt"/>
              </a:rPr>
            </a:br>
            <a:r>
              <a:rPr lang="fi-FI" sz="2800" dirty="0">
                <a:solidFill>
                  <a:srgbClr val="2D3752"/>
                </a:solidFill>
                <a:latin typeface="+mn-lt"/>
              </a:rPr>
              <a:t>Instagram: @asianajajat</a:t>
            </a:r>
            <a:br>
              <a:rPr lang="fi-FI" sz="2800" dirty="0">
                <a:solidFill>
                  <a:srgbClr val="2D3752"/>
                </a:solidFill>
                <a:latin typeface="+mn-lt"/>
              </a:rPr>
            </a:br>
            <a:r>
              <a:rPr lang="fi-FI" sz="2800" dirty="0">
                <a:solidFill>
                  <a:srgbClr val="2D3752"/>
                </a:solidFill>
                <a:latin typeface="+mn-lt"/>
              </a:rPr>
              <a:t>youtube.com/asianajajat</a:t>
            </a:r>
          </a:p>
        </p:txBody>
      </p:sp>
    </p:spTree>
    <p:extLst>
      <p:ext uri="{BB962C8B-B14F-4D97-AF65-F5344CB8AC3E}">
        <p14:creationId xmlns:p14="http://schemas.microsoft.com/office/powerpoint/2010/main" val="3586326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258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Lait ja asetukset</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675605" cy="3833091"/>
          </a:xfrm>
        </p:spPr>
        <p:txBody>
          <a:bodyPr>
            <a:normAutofit lnSpcReduction="10000"/>
          </a:bodyPr>
          <a:lstStyle/>
          <a:p>
            <a:pPr>
              <a:lnSpc>
                <a:spcPct val="100000"/>
              </a:lnSpc>
            </a:pPr>
            <a:r>
              <a:rPr lang="fi-FI" sz="2400" dirty="0">
                <a:solidFill>
                  <a:srgbClr val="2D3752"/>
                </a:solidFill>
              </a:rPr>
              <a:t>Eduskunta säätää lait </a:t>
            </a:r>
          </a:p>
          <a:p>
            <a:pPr lvl="1">
              <a:lnSpc>
                <a:spcPct val="100000"/>
              </a:lnSpc>
            </a:pPr>
            <a:r>
              <a:rPr lang="fi-FI" sz="2000" dirty="0">
                <a:solidFill>
                  <a:srgbClr val="2D3752"/>
                </a:solidFill>
              </a:rPr>
              <a:t>Lainvalmistelu alkaa aloitteesta, kuten hallitusohjelman kirjauksesta, ministerin tai ministeriön omasta aloitteesta. </a:t>
            </a:r>
          </a:p>
          <a:p>
            <a:pPr lvl="1">
              <a:lnSpc>
                <a:spcPct val="100000"/>
              </a:lnSpc>
            </a:pPr>
            <a:r>
              <a:rPr lang="fi-FI" sz="2000" dirty="0">
                <a:solidFill>
                  <a:srgbClr val="2D3752"/>
                </a:solidFill>
              </a:rPr>
              <a:t>Ennen esitystä lakia on valmisteltu ministeriöissä ja siitä on pyydetty lausuntoja eri tahoilta</a:t>
            </a:r>
          </a:p>
          <a:p>
            <a:pPr>
              <a:lnSpc>
                <a:spcPct val="100000"/>
              </a:lnSpc>
            </a:pPr>
            <a:r>
              <a:rPr lang="fi-FI" sz="2400" dirty="0">
                <a:solidFill>
                  <a:srgbClr val="2D3752"/>
                </a:solidFill>
              </a:rPr>
              <a:t>Kansalaisten vaikuttaminen</a:t>
            </a:r>
          </a:p>
          <a:p>
            <a:pPr lvl="1">
              <a:lnSpc>
                <a:spcPct val="100000"/>
              </a:lnSpc>
            </a:pPr>
            <a:r>
              <a:rPr lang="fi-FI" sz="2000" dirty="0">
                <a:solidFill>
                  <a:srgbClr val="2D3752"/>
                </a:solidFill>
              </a:rPr>
              <a:t>Äänestäminen</a:t>
            </a:r>
          </a:p>
          <a:p>
            <a:pPr lvl="1">
              <a:lnSpc>
                <a:spcPct val="100000"/>
              </a:lnSpc>
            </a:pPr>
            <a:r>
              <a:rPr lang="fi-FI" sz="2000" dirty="0">
                <a:solidFill>
                  <a:srgbClr val="2D3752"/>
                </a:solidFill>
              </a:rPr>
              <a:t>Kansalaisaloitteet</a:t>
            </a:r>
          </a:p>
          <a:p>
            <a:pPr>
              <a:lnSpc>
                <a:spcPct val="100000"/>
              </a:lnSpc>
            </a:pPr>
            <a:r>
              <a:rPr lang="fi-FI" sz="2400" dirty="0">
                <a:solidFill>
                  <a:srgbClr val="2D3752"/>
                </a:solidFill>
              </a:rPr>
              <a:t>Lait netissä: finlex.fi </a:t>
            </a:r>
          </a:p>
          <a:p>
            <a:pPr>
              <a:lnSpc>
                <a:spcPct val="100000"/>
              </a:lnSpc>
            </a:pPr>
            <a:r>
              <a:rPr lang="fi-FI" sz="2400" dirty="0">
                <a:solidFill>
                  <a:srgbClr val="2D3752"/>
                </a:solidFill>
              </a:rPr>
              <a:t>Kysymys: Miksi lakeja tarvitaan?</a:t>
            </a:r>
          </a:p>
        </p:txBody>
      </p:sp>
    </p:spTree>
    <p:extLst>
      <p:ext uri="{BB962C8B-B14F-4D97-AF65-F5344CB8AC3E}">
        <p14:creationId xmlns:p14="http://schemas.microsoft.com/office/powerpoint/2010/main" val="138227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Vastuu lain noudattamisesta 1/2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465541" cy="3833091"/>
          </a:xfrm>
        </p:spPr>
        <p:txBody>
          <a:bodyPr>
            <a:normAutofit/>
          </a:bodyPr>
          <a:lstStyle/>
          <a:p>
            <a:pPr>
              <a:lnSpc>
                <a:spcPct val="100000"/>
              </a:lnSpc>
            </a:pPr>
            <a:r>
              <a:rPr lang="fi-FI" sz="2400" dirty="0">
                <a:solidFill>
                  <a:srgbClr val="2D3752"/>
                </a:solidFill>
              </a:rPr>
              <a:t>Rikosoikeudellinen vastuu alkaa 15-vuotiaana</a:t>
            </a:r>
          </a:p>
          <a:p>
            <a:pPr>
              <a:lnSpc>
                <a:spcPct val="100000"/>
              </a:lnSpc>
            </a:pPr>
            <a:r>
              <a:rPr lang="fi-FI" sz="2400" dirty="0">
                <a:solidFill>
                  <a:srgbClr val="2D3752"/>
                </a:solidFill>
              </a:rPr>
              <a:t>Tätä nuoremmatkin ovat vahingonkorvausvastuussa aiheuttamastaan vahingosta </a:t>
            </a:r>
          </a:p>
          <a:p>
            <a:pPr>
              <a:lnSpc>
                <a:spcPct val="100000"/>
              </a:lnSpc>
            </a:pPr>
            <a:r>
              <a:rPr lang="fi-FI" sz="2400" dirty="0">
                <a:solidFill>
                  <a:srgbClr val="2D3752"/>
                </a:solidFill>
              </a:rPr>
              <a:t>15-vuotiasta henkilöä voidaan syyttää ja hänet voidaan tuomita rikoksesta </a:t>
            </a:r>
          </a:p>
        </p:txBody>
      </p:sp>
    </p:spTree>
    <p:extLst>
      <p:ext uri="{BB962C8B-B14F-4D97-AF65-F5344CB8AC3E}">
        <p14:creationId xmlns:p14="http://schemas.microsoft.com/office/powerpoint/2010/main" val="346132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Vastuu lain noudattamisesta 2/2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Rikosrekisterissä säilyy tieto kaikista rikoksista, joista on tuomittu muuta kuin sakkoa </a:t>
            </a:r>
          </a:p>
          <a:p>
            <a:pPr>
              <a:lnSpc>
                <a:spcPct val="100000"/>
              </a:lnSpc>
            </a:pPr>
            <a:r>
              <a:rPr lang="fi-FI" sz="2400" dirty="0">
                <a:solidFill>
                  <a:srgbClr val="2D3752"/>
                </a:solidFill>
              </a:rPr>
              <a:t>Tiedot säilyvät vähintään 5 vuotta</a:t>
            </a:r>
          </a:p>
          <a:p>
            <a:pPr lvl="1">
              <a:lnSpc>
                <a:spcPct val="100000"/>
              </a:lnSpc>
            </a:pPr>
            <a:r>
              <a:rPr lang="fi-FI" sz="2000" dirty="0">
                <a:solidFill>
                  <a:srgbClr val="2D3752"/>
                </a:solidFill>
              </a:rPr>
              <a:t>Voivat myös myöhemmin vaikeuttaa esim. opiskelu- tai työpaikan saamista</a:t>
            </a:r>
          </a:p>
        </p:txBody>
      </p:sp>
    </p:spTree>
    <p:extLst>
      <p:ext uri="{BB962C8B-B14F-4D97-AF65-F5344CB8AC3E}">
        <p14:creationId xmlns:p14="http://schemas.microsoft.com/office/powerpoint/2010/main" val="187416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Tuomioistuimet</a:t>
            </a:r>
            <a:endParaRPr lang="fi-FI" sz="4000" b="1" dirty="0">
              <a:solidFill>
                <a:srgbClr val="2D3752"/>
              </a:solidFill>
              <a:latin typeface="+mn-lt"/>
            </a:endParaRPr>
          </a:p>
        </p:txBody>
      </p:sp>
      <p:sp>
        <p:nvSpPr>
          <p:cNvPr id="3" name="Suorakulmio 2">
            <a:extLst>
              <a:ext uri="{FF2B5EF4-FFF2-40B4-BE49-F238E27FC236}">
                <a16:creationId xmlns:a16="http://schemas.microsoft.com/office/drawing/2014/main" id="{7C203977-836D-4FC4-9231-3D23ACDA79F0}"/>
              </a:ext>
            </a:extLst>
          </p:cNvPr>
          <p:cNvSpPr/>
          <p:nvPr/>
        </p:nvSpPr>
        <p:spPr>
          <a:xfrm>
            <a:off x="1767015" y="2311549"/>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Suorakulmio 3">
            <a:extLst>
              <a:ext uri="{FF2B5EF4-FFF2-40B4-BE49-F238E27FC236}">
                <a16:creationId xmlns:a16="http://schemas.microsoft.com/office/drawing/2014/main" id="{1866659B-B88B-48D9-83F5-E05B26207102}"/>
              </a:ext>
            </a:extLst>
          </p:cNvPr>
          <p:cNvSpPr/>
          <p:nvPr/>
        </p:nvSpPr>
        <p:spPr>
          <a:xfrm>
            <a:off x="1767015" y="3637112"/>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6CC0F4DD-A225-4672-9141-575C10E4470C}"/>
              </a:ext>
            </a:extLst>
          </p:cNvPr>
          <p:cNvSpPr/>
          <p:nvPr/>
        </p:nvSpPr>
        <p:spPr>
          <a:xfrm>
            <a:off x="1767015" y="4962675"/>
            <a:ext cx="2261288" cy="839424"/>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orakulmio 5">
            <a:extLst>
              <a:ext uri="{FF2B5EF4-FFF2-40B4-BE49-F238E27FC236}">
                <a16:creationId xmlns:a16="http://schemas.microsoft.com/office/drawing/2014/main" id="{DA8E004B-E749-49E9-877B-D9C19CB835F7}"/>
              </a:ext>
            </a:extLst>
          </p:cNvPr>
          <p:cNvSpPr/>
          <p:nvPr/>
        </p:nvSpPr>
        <p:spPr>
          <a:xfrm>
            <a:off x="4957118" y="2311549"/>
            <a:ext cx="2261288" cy="839424"/>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69B9686C-F92E-47A1-BE86-96EF00F12A4D}"/>
              </a:ext>
            </a:extLst>
          </p:cNvPr>
          <p:cNvSpPr/>
          <p:nvPr/>
        </p:nvSpPr>
        <p:spPr>
          <a:xfrm>
            <a:off x="4957118" y="4962675"/>
            <a:ext cx="2261288" cy="839424"/>
          </a:xfrm>
          <a:prstGeom prst="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218B929-EF32-42A8-ABEF-1B8BC14F5947}"/>
              </a:ext>
            </a:extLst>
          </p:cNvPr>
          <p:cNvSpPr/>
          <p:nvPr/>
        </p:nvSpPr>
        <p:spPr>
          <a:xfrm>
            <a:off x="8147221" y="2311549"/>
            <a:ext cx="2261288" cy="3490550"/>
          </a:xfrm>
          <a:prstGeom prst="rect">
            <a:avLst/>
          </a:prstGeom>
          <a:solidFill>
            <a:srgbClr val="7A9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Nuoli: Alas 8">
            <a:extLst>
              <a:ext uri="{FF2B5EF4-FFF2-40B4-BE49-F238E27FC236}">
                <a16:creationId xmlns:a16="http://schemas.microsoft.com/office/drawing/2014/main" id="{8EDBCD8E-5816-482E-ACF2-B2BE28C16DEE}"/>
              </a:ext>
            </a:extLst>
          </p:cNvPr>
          <p:cNvSpPr/>
          <p:nvPr/>
        </p:nvSpPr>
        <p:spPr>
          <a:xfrm>
            <a:off x="5939481" y="3246240"/>
            <a:ext cx="313038" cy="1631091"/>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Nuoli: Alas 9">
            <a:extLst>
              <a:ext uri="{FF2B5EF4-FFF2-40B4-BE49-F238E27FC236}">
                <a16:creationId xmlns:a16="http://schemas.microsoft.com/office/drawing/2014/main" id="{80016176-A541-4842-A5BF-B4376B85AF6B}"/>
              </a:ext>
            </a:extLst>
          </p:cNvPr>
          <p:cNvSpPr/>
          <p:nvPr/>
        </p:nvSpPr>
        <p:spPr>
          <a:xfrm>
            <a:off x="2716426" y="3233245"/>
            <a:ext cx="313200" cy="325918"/>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Alas 10">
            <a:extLst>
              <a:ext uri="{FF2B5EF4-FFF2-40B4-BE49-F238E27FC236}">
                <a16:creationId xmlns:a16="http://schemas.microsoft.com/office/drawing/2014/main" id="{381640F7-C7B7-4100-962C-7F6301CFB2CA}"/>
              </a:ext>
            </a:extLst>
          </p:cNvPr>
          <p:cNvSpPr/>
          <p:nvPr/>
        </p:nvSpPr>
        <p:spPr>
          <a:xfrm>
            <a:off x="2716425" y="4569003"/>
            <a:ext cx="313200" cy="325918"/>
          </a:xfrm>
          <a:prstGeom prst="downArrow">
            <a:avLst/>
          </a:prstGeom>
          <a:solidFill>
            <a:srgbClr val="7D8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a:extLst>
              <a:ext uri="{FF2B5EF4-FFF2-40B4-BE49-F238E27FC236}">
                <a16:creationId xmlns:a16="http://schemas.microsoft.com/office/drawing/2014/main" id="{9B65D3CD-6A3E-40A5-AFA0-62D12274E4FC}"/>
              </a:ext>
            </a:extLst>
          </p:cNvPr>
          <p:cNvSpPr txBox="1"/>
          <p:nvPr/>
        </p:nvSpPr>
        <p:spPr>
          <a:xfrm>
            <a:off x="1868841" y="2546595"/>
            <a:ext cx="2008369" cy="369332"/>
          </a:xfrm>
          <a:prstGeom prst="rect">
            <a:avLst/>
          </a:prstGeom>
          <a:noFill/>
        </p:spPr>
        <p:txBody>
          <a:bodyPr wrap="square" rtlCol="0">
            <a:spAutoFit/>
          </a:bodyPr>
          <a:lstStyle/>
          <a:p>
            <a:pPr algn="ctr"/>
            <a:r>
              <a:rPr lang="fi-FI" dirty="0">
                <a:solidFill>
                  <a:schemeClr val="bg1"/>
                </a:solidFill>
              </a:rPr>
              <a:t>Käräjäoikeus</a:t>
            </a:r>
          </a:p>
        </p:txBody>
      </p:sp>
      <p:sp>
        <p:nvSpPr>
          <p:cNvPr id="13" name="Tekstiruutu 12">
            <a:extLst>
              <a:ext uri="{FF2B5EF4-FFF2-40B4-BE49-F238E27FC236}">
                <a16:creationId xmlns:a16="http://schemas.microsoft.com/office/drawing/2014/main" id="{93487F4B-809A-4A2E-BB87-F348EFAB0084}"/>
              </a:ext>
            </a:extLst>
          </p:cNvPr>
          <p:cNvSpPr txBox="1"/>
          <p:nvPr/>
        </p:nvSpPr>
        <p:spPr>
          <a:xfrm>
            <a:off x="1893474" y="3872158"/>
            <a:ext cx="2008369" cy="369332"/>
          </a:xfrm>
          <a:prstGeom prst="rect">
            <a:avLst/>
          </a:prstGeom>
          <a:noFill/>
        </p:spPr>
        <p:txBody>
          <a:bodyPr wrap="square" rtlCol="0">
            <a:spAutoFit/>
          </a:bodyPr>
          <a:lstStyle/>
          <a:p>
            <a:pPr algn="ctr"/>
            <a:r>
              <a:rPr lang="fi-FI" dirty="0">
                <a:solidFill>
                  <a:schemeClr val="bg1"/>
                </a:solidFill>
              </a:rPr>
              <a:t>Hovioikeus</a:t>
            </a:r>
          </a:p>
        </p:txBody>
      </p:sp>
      <p:sp>
        <p:nvSpPr>
          <p:cNvPr id="14" name="Tekstiruutu 13">
            <a:extLst>
              <a:ext uri="{FF2B5EF4-FFF2-40B4-BE49-F238E27FC236}">
                <a16:creationId xmlns:a16="http://schemas.microsoft.com/office/drawing/2014/main" id="{3ED392F3-8991-4BD0-AF66-63E5269BBF44}"/>
              </a:ext>
            </a:extLst>
          </p:cNvPr>
          <p:cNvSpPr txBox="1"/>
          <p:nvPr/>
        </p:nvSpPr>
        <p:spPr>
          <a:xfrm>
            <a:off x="1893474" y="5197721"/>
            <a:ext cx="2008369" cy="369332"/>
          </a:xfrm>
          <a:prstGeom prst="rect">
            <a:avLst/>
          </a:prstGeom>
          <a:noFill/>
        </p:spPr>
        <p:txBody>
          <a:bodyPr wrap="square" rtlCol="0">
            <a:spAutoFit/>
          </a:bodyPr>
          <a:lstStyle/>
          <a:p>
            <a:pPr algn="ctr"/>
            <a:r>
              <a:rPr lang="fi-FI" dirty="0">
                <a:solidFill>
                  <a:schemeClr val="bg1"/>
                </a:solidFill>
              </a:rPr>
              <a:t>Korkein oikeus</a:t>
            </a:r>
          </a:p>
        </p:txBody>
      </p:sp>
      <p:sp>
        <p:nvSpPr>
          <p:cNvPr id="15" name="Tekstiruutu 14">
            <a:extLst>
              <a:ext uri="{FF2B5EF4-FFF2-40B4-BE49-F238E27FC236}">
                <a16:creationId xmlns:a16="http://schemas.microsoft.com/office/drawing/2014/main" id="{7CEB49A5-B7E7-404B-B824-553B0E26D8A1}"/>
              </a:ext>
            </a:extLst>
          </p:cNvPr>
          <p:cNvSpPr txBox="1"/>
          <p:nvPr/>
        </p:nvSpPr>
        <p:spPr>
          <a:xfrm>
            <a:off x="5054745" y="2546595"/>
            <a:ext cx="2008369" cy="369332"/>
          </a:xfrm>
          <a:prstGeom prst="rect">
            <a:avLst/>
          </a:prstGeom>
          <a:noFill/>
        </p:spPr>
        <p:txBody>
          <a:bodyPr wrap="square" rtlCol="0">
            <a:spAutoFit/>
          </a:bodyPr>
          <a:lstStyle/>
          <a:p>
            <a:pPr algn="ctr"/>
            <a:r>
              <a:rPr lang="fi-FI" dirty="0">
                <a:solidFill>
                  <a:schemeClr val="bg1"/>
                </a:solidFill>
              </a:rPr>
              <a:t>Hallinto-oikeus</a:t>
            </a:r>
          </a:p>
        </p:txBody>
      </p:sp>
      <p:sp>
        <p:nvSpPr>
          <p:cNvPr id="16" name="Tekstiruutu 15">
            <a:extLst>
              <a:ext uri="{FF2B5EF4-FFF2-40B4-BE49-F238E27FC236}">
                <a16:creationId xmlns:a16="http://schemas.microsoft.com/office/drawing/2014/main" id="{9D039075-ABC1-4647-9FC4-336C3B4A6A69}"/>
              </a:ext>
            </a:extLst>
          </p:cNvPr>
          <p:cNvSpPr txBox="1"/>
          <p:nvPr/>
        </p:nvSpPr>
        <p:spPr>
          <a:xfrm>
            <a:off x="5054744" y="5083935"/>
            <a:ext cx="2008369" cy="646331"/>
          </a:xfrm>
          <a:prstGeom prst="rect">
            <a:avLst/>
          </a:prstGeom>
          <a:noFill/>
        </p:spPr>
        <p:txBody>
          <a:bodyPr wrap="square" rtlCol="0">
            <a:spAutoFit/>
          </a:bodyPr>
          <a:lstStyle/>
          <a:p>
            <a:pPr algn="ctr"/>
            <a:r>
              <a:rPr lang="fi-FI" dirty="0">
                <a:solidFill>
                  <a:schemeClr val="bg1"/>
                </a:solidFill>
              </a:rPr>
              <a:t>Korkein hallinto-oikeus</a:t>
            </a:r>
          </a:p>
        </p:txBody>
      </p:sp>
      <p:sp>
        <p:nvSpPr>
          <p:cNvPr id="17" name="Tekstiruutu 16">
            <a:extLst>
              <a:ext uri="{FF2B5EF4-FFF2-40B4-BE49-F238E27FC236}">
                <a16:creationId xmlns:a16="http://schemas.microsoft.com/office/drawing/2014/main" id="{7B85E7DA-E0D7-44A2-8883-934CDE86DF11}"/>
              </a:ext>
            </a:extLst>
          </p:cNvPr>
          <p:cNvSpPr txBox="1"/>
          <p:nvPr/>
        </p:nvSpPr>
        <p:spPr>
          <a:xfrm>
            <a:off x="8196568" y="2495576"/>
            <a:ext cx="2126672" cy="2185214"/>
          </a:xfrm>
          <a:prstGeom prst="rect">
            <a:avLst/>
          </a:prstGeom>
          <a:noFill/>
        </p:spPr>
        <p:txBody>
          <a:bodyPr wrap="square" rtlCol="0">
            <a:spAutoFit/>
          </a:bodyPr>
          <a:lstStyle/>
          <a:p>
            <a:pPr algn="ctr"/>
            <a:r>
              <a:rPr lang="fi-FI" dirty="0">
                <a:solidFill>
                  <a:schemeClr val="bg1"/>
                </a:solidFill>
              </a:rPr>
              <a:t>Lisäksi erityistuomio-istuimia:</a:t>
            </a:r>
          </a:p>
          <a:p>
            <a:pPr algn="ctr"/>
            <a:endParaRPr lang="fi-FI" dirty="0">
              <a:solidFill>
                <a:schemeClr val="bg1"/>
              </a:solidFill>
            </a:endParaRPr>
          </a:p>
          <a:p>
            <a:pPr marL="285750" indent="-285750">
              <a:buFont typeface="Arial" panose="020B0604020202020204" pitchFamily="34" charset="0"/>
              <a:buChar char="•"/>
            </a:pPr>
            <a:r>
              <a:rPr lang="fi-FI" sz="1600" dirty="0">
                <a:solidFill>
                  <a:schemeClr val="bg1"/>
                </a:solidFill>
              </a:rPr>
              <a:t>Markkinaoikeus</a:t>
            </a:r>
          </a:p>
          <a:p>
            <a:pPr marL="285750" indent="-285750">
              <a:buFont typeface="Arial" panose="020B0604020202020204" pitchFamily="34" charset="0"/>
              <a:buChar char="•"/>
            </a:pPr>
            <a:r>
              <a:rPr lang="fi-FI" sz="1600" dirty="0">
                <a:solidFill>
                  <a:schemeClr val="bg1"/>
                </a:solidFill>
              </a:rPr>
              <a:t>Työtuomioistuin</a:t>
            </a:r>
          </a:p>
          <a:p>
            <a:pPr marL="285750" indent="-285750">
              <a:buFont typeface="Arial" panose="020B0604020202020204" pitchFamily="34" charset="0"/>
              <a:buChar char="•"/>
            </a:pPr>
            <a:r>
              <a:rPr lang="fi-FI" sz="1600" dirty="0">
                <a:solidFill>
                  <a:schemeClr val="bg1"/>
                </a:solidFill>
              </a:rPr>
              <a:t>Vakuutusoikeus</a:t>
            </a:r>
          </a:p>
          <a:p>
            <a:pPr marL="285750" indent="-285750">
              <a:buFont typeface="Arial" panose="020B0604020202020204" pitchFamily="34" charset="0"/>
              <a:buChar char="•"/>
            </a:pPr>
            <a:r>
              <a:rPr lang="fi-FI" sz="1600" dirty="0">
                <a:solidFill>
                  <a:schemeClr val="bg1"/>
                </a:solidFill>
              </a:rPr>
              <a:t>Valtakunnanoikeus</a:t>
            </a:r>
          </a:p>
        </p:txBody>
      </p:sp>
    </p:spTree>
    <p:extLst>
      <p:ext uri="{BB962C8B-B14F-4D97-AF65-F5344CB8AC3E}">
        <p14:creationId xmlns:p14="http://schemas.microsoft.com/office/powerpoint/2010/main" val="30786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Rikos ja rangaistus</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7675605" cy="3833091"/>
          </a:xfrm>
        </p:spPr>
        <p:txBody>
          <a:bodyPr>
            <a:normAutofit/>
          </a:bodyPr>
          <a:lstStyle/>
          <a:p>
            <a:pPr>
              <a:lnSpc>
                <a:spcPct val="100000"/>
              </a:lnSpc>
            </a:pPr>
            <a:r>
              <a:rPr lang="fi-FI" sz="2400" dirty="0">
                <a:solidFill>
                  <a:srgbClr val="2D3752"/>
                </a:solidFill>
              </a:rPr>
              <a:t>Poliisi − esitutkinta</a:t>
            </a:r>
          </a:p>
          <a:p>
            <a:pPr>
              <a:lnSpc>
                <a:spcPct val="100000"/>
              </a:lnSpc>
            </a:pPr>
            <a:r>
              <a:rPr lang="fi-FI" sz="2400" dirty="0">
                <a:solidFill>
                  <a:srgbClr val="2D3752"/>
                </a:solidFill>
              </a:rPr>
              <a:t>Syyttäjä − syyteharkinta</a:t>
            </a:r>
          </a:p>
          <a:p>
            <a:pPr>
              <a:lnSpc>
                <a:spcPct val="100000"/>
              </a:lnSpc>
            </a:pPr>
            <a:r>
              <a:rPr lang="fi-FI" sz="2400" dirty="0">
                <a:solidFill>
                  <a:srgbClr val="2D3752"/>
                </a:solidFill>
              </a:rPr>
              <a:t>Tuomioistuinkäsittely</a:t>
            </a:r>
          </a:p>
        </p:txBody>
      </p:sp>
    </p:spTree>
    <p:extLst>
      <p:ext uri="{BB962C8B-B14F-4D97-AF65-F5344CB8AC3E}">
        <p14:creationId xmlns:p14="http://schemas.microsoft.com/office/powerpoint/2010/main" val="60391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Oikeudenkäynti käräjäoikeudessa 1/2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3833091"/>
          </a:xfrm>
        </p:spPr>
        <p:txBody>
          <a:bodyPr>
            <a:normAutofit/>
          </a:bodyPr>
          <a:lstStyle/>
          <a:p>
            <a:pPr>
              <a:lnSpc>
                <a:spcPct val="100000"/>
              </a:lnSpc>
            </a:pPr>
            <a:r>
              <a:rPr lang="fi-FI" sz="2400" dirty="0">
                <a:solidFill>
                  <a:srgbClr val="2D3752"/>
                </a:solidFill>
              </a:rPr>
              <a:t>Rikosasiat</a:t>
            </a:r>
          </a:p>
          <a:p>
            <a:pPr lvl="1">
              <a:lnSpc>
                <a:spcPct val="100000"/>
              </a:lnSpc>
            </a:pPr>
            <a:r>
              <a:rPr lang="fi-FI" sz="2000" dirty="0">
                <a:solidFill>
                  <a:srgbClr val="2D3752"/>
                </a:solidFill>
              </a:rPr>
              <a:t>Liikenteen vaarantaminen, rattijuopumus, pahoinpitely, varkaus, petos, huumerikokset jne.</a:t>
            </a:r>
          </a:p>
        </p:txBody>
      </p:sp>
      <p:sp>
        <p:nvSpPr>
          <p:cNvPr id="7" name="Suorakulmio: Pyöristetyt kulmat 6">
            <a:extLst>
              <a:ext uri="{FF2B5EF4-FFF2-40B4-BE49-F238E27FC236}">
                <a16:creationId xmlns:a16="http://schemas.microsoft.com/office/drawing/2014/main" id="{91F69438-4BB0-4C8E-9F87-71E118131EC3}"/>
              </a:ext>
            </a:extLst>
          </p:cNvPr>
          <p:cNvSpPr/>
          <p:nvPr/>
        </p:nvSpPr>
        <p:spPr>
          <a:xfrm>
            <a:off x="3164990" y="3342501"/>
            <a:ext cx="5862019" cy="2848232"/>
          </a:xfrm>
          <a:prstGeom prst="round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2CD438E0-C6A7-4B11-8EFC-2F24D716086D}"/>
              </a:ext>
            </a:extLst>
          </p:cNvPr>
          <p:cNvSpPr txBox="1"/>
          <p:nvPr/>
        </p:nvSpPr>
        <p:spPr>
          <a:xfrm>
            <a:off x="3504336" y="3608168"/>
            <a:ext cx="5213753" cy="2308324"/>
          </a:xfrm>
          <a:prstGeom prst="rect">
            <a:avLst/>
          </a:prstGeom>
          <a:noFill/>
        </p:spPr>
        <p:txBody>
          <a:bodyPr wrap="square" rtlCol="0">
            <a:spAutoFit/>
          </a:bodyPr>
          <a:lstStyle/>
          <a:p>
            <a:r>
              <a:rPr lang="fi-FI" sz="2400" dirty="0">
                <a:solidFill>
                  <a:schemeClr val="bg1"/>
                </a:solidFill>
              </a:rPr>
              <a:t>Seuraamuksia </a:t>
            </a:r>
            <a:r>
              <a:rPr lang="fi-FI" sz="2400" dirty="0" err="1">
                <a:solidFill>
                  <a:schemeClr val="bg1"/>
                </a:solidFill>
              </a:rPr>
              <a:t>esim</a:t>
            </a:r>
            <a:r>
              <a:rPr lang="fi-FI" sz="2400" dirty="0">
                <a:solidFill>
                  <a:schemeClr val="bg1"/>
                </a:solidFill>
              </a:rPr>
              <a:t>:</a:t>
            </a:r>
            <a:endParaRPr lang="fi-FI" dirty="0">
              <a:solidFill>
                <a:schemeClr val="bg1"/>
              </a:solidFill>
            </a:endParaRPr>
          </a:p>
          <a:p>
            <a:pPr marL="342900" indent="-342900">
              <a:buFont typeface="Arial" panose="020B0604020202020204" pitchFamily="34" charset="0"/>
              <a:buChar char="•"/>
            </a:pPr>
            <a:r>
              <a:rPr lang="fi-FI" sz="2000" dirty="0">
                <a:solidFill>
                  <a:schemeClr val="bg1"/>
                </a:solidFill>
              </a:rPr>
              <a:t>Sakko</a:t>
            </a:r>
          </a:p>
          <a:p>
            <a:pPr marL="342900" indent="-342900">
              <a:buFont typeface="Arial" panose="020B0604020202020204" pitchFamily="34" charset="0"/>
              <a:buChar char="•"/>
            </a:pPr>
            <a:r>
              <a:rPr lang="fi-FI" sz="2000" dirty="0">
                <a:solidFill>
                  <a:schemeClr val="bg1"/>
                </a:solidFill>
              </a:rPr>
              <a:t>Vankeus (ehdollinen tai ehdoton)</a:t>
            </a:r>
          </a:p>
          <a:p>
            <a:pPr marL="342900" indent="-342900">
              <a:buFont typeface="Arial" panose="020B0604020202020204" pitchFamily="34" charset="0"/>
              <a:buChar char="•"/>
            </a:pPr>
            <a:r>
              <a:rPr lang="fi-FI" sz="2000" dirty="0">
                <a:solidFill>
                  <a:schemeClr val="bg1"/>
                </a:solidFill>
              </a:rPr>
              <a:t>Yhdyskuntapalvelu</a:t>
            </a:r>
          </a:p>
          <a:p>
            <a:pPr marL="342900" indent="-342900">
              <a:buFont typeface="Arial" panose="020B0604020202020204" pitchFamily="34" charset="0"/>
              <a:buChar char="•"/>
            </a:pPr>
            <a:r>
              <a:rPr lang="fi-FI" sz="2000" dirty="0">
                <a:solidFill>
                  <a:schemeClr val="bg1"/>
                </a:solidFill>
              </a:rPr>
              <a:t>Nuorisorangaistus</a:t>
            </a:r>
          </a:p>
          <a:p>
            <a:pPr marL="342900" indent="-342900">
              <a:buFont typeface="Arial" panose="020B0604020202020204" pitchFamily="34" charset="0"/>
              <a:buChar char="•"/>
            </a:pPr>
            <a:r>
              <a:rPr lang="fi-FI" sz="2000" dirty="0">
                <a:solidFill>
                  <a:schemeClr val="bg1"/>
                </a:solidFill>
              </a:rPr>
              <a:t>Vahingonkorvaus, velvollisuus maksaa vastapuolen oikeudenkäyntikuluja</a:t>
            </a:r>
          </a:p>
        </p:txBody>
      </p:sp>
    </p:spTree>
    <p:extLst>
      <p:ext uri="{BB962C8B-B14F-4D97-AF65-F5344CB8AC3E}">
        <p14:creationId xmlns:p14="http://schemas.microsoft.com/office/powerpoint/2010/main" val="167634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Oikeudenkäynti käräjäoikeudessa 2/2</a:t>
            </a:r>
            <a:endParaRPr lang="fi-FI" sz="4000" b="1" dirty="0">
              <a:solidFill>
                <a:srgbClr val="2D3752"/>
              </a:solidFill>
              <a:latin typeface="+mn-lt"/>
            </a:endParaRPr>
          </a:p>
        </p:txBody>
      </p:sp>
      <p:sp>
        <p:nvSpPr>
          <p:cNvPr id="3" name="Sisällön paikkamerkki 2">
            <a:extLst>
              <a:ext uri="{FF2B5EF4-FFF2-40B4-BE49-F238E27FC236}">
                <a16:creationId xmlns:a16="http://schemas.microsoft.com/office/drawing/2014/main" id="{14D9741E-6EC3-40ED-B355-AF7AD78404FC}"/>
              </a:ext>
            </a:extLst>
          </p:cNvPr>
          <p:cNvSpPr>
            <a:spLocks noGrp="1"/>
          </p:cNvSpPr>
          <p:nvPr>
            <p:ph idx="4294967295"/>
          </p:nvPr>
        </p:nvSpPr>
        <p:spPr>
          <a:xfrm>
            <a:off x="838200" y="2278344"/>
            <a:ext cx="10515600" cy="1064157"/>
          </a:xfrm>
        </p:spPr>
        <p:txBody>
          <a:bodyPr>
            <a:normAutofit/>
          </a:bodyPr>
          <a:lstStyle/>
          <a:p>
            <a:pPr>
              <a:lnSpc>
                <a:spcPct val="100000"/>
              </a:lnSpc>
            </a:pPr>
            <a:r>
              <a:rPr lang="fi-FI" sz="2400" dirty="0">
                <a:solidFill>
                  <a:srgbClr val="2D3752"/>
                </a:solidFill>
              </a:rPr>
              <a:t>Riita-asiat</a:t>
            </a:r>
          </a:p>
          <a:p>
            <a:pPr lvl="1">
              <a:lnSpc>
                <a:spcPct val="100000"/>
              </a:lnSpc>
            </a:pPr>
            <a:r>
              <a:rPr lang="fi-FI" sz="2000" dirty="0">
                <a:solidFill>
                  <a:srgbClr val="2D3752"/>
                </a:solidFill>
              </a:rPr>
              <a:t>Esim. velan maksu, kauppa, sopimuksen tulkinta tai perintöasia </a:t>
            </a:r>
            <a:endParaRPr lang="fi-FI" sz="1600" dirty="0">
              <a:solidFill>
                <a:srgbClr val="2D3752"/>
              </a:solidFill>
            </a:endParaRPr>
          </a:p>
        </p:txBody>
      </p:sp>
      <p:sp>
        <p:nvSpPr>
          <p:cNvPr id="7" name="Sisällön paikkamerkki 2">
            <a:extLst>
              <a:ext uri="{FF2B5EF4-FFF2-40B4-BE49-F238E27FC236}">
                <a16:creationId xmlns:a16="http://schemas.microsoft.com/office/drawing/2014/main" id="{1577668F-22D3-4EBE-BE68-0CA6D496FDFC}"/>
              </a:ext>
            </a:extLst>
          </p:cNvPr>
          <p:cNvSpPr txBox="1">
            <a:spLocks/>
          </p:cNvSpPr>
          <p:nvPr/>
        </p:nvSpPr>
        <p:spPr>
          <a:xfrm>
            <a:off x="838199" y="4866100"/>
            <a:ext cx="10515600" cy="1501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i-FI" sz="2400" dirty="0">
                <a:solidFill>
                  <a:srgbClr val="2D3752"/>
                </a:solidFill>
              </a:rPr>
              <a:t>Hakemusasiat</a:t>
            </a:r>
          </a:p>
          <a:p>
            <a:pPr lvl="1">
              <a:lnSpc>
                <a:spcPct val="100000"/>
              </a:lnSpc>
            </a:pPr>
            <a:r>
              <a:rPr lang="fi-FI" sz="2000" dirty="0">
                <a:solidFill>
                  <a:srgbClr val="2D3752"/>
                </a:solidFill>
              </a:rPr>
              <a:t>Esim. avioerot ja lapsen huoltoa koskevat asiat</a:t>
            </a:r>
          </a:p>
          <a:p>
            <a:pPr>
              <a:lnSpc>
                <a:spcPct val="100000"/>
              </a:lnSpc>
            </a:pPr>
            <a:r>
              <a:rPr lang="fi-FI" sz="2400" dirty="0">
                <a:solidFill>
                  <a:srgbClr val="2D3752"/>
                </a:solidFill>
              </a:rPr>
              <a:t>Sovittelun merkitys kasvaa</a:t>
            </a:r>
          </a:p>
        </p:txBody>
      </p:sp>
      <p:sp>
        <p:nvSpPr>
          <p:cNvPr id="8" name="Suorakulmio: Pyöristetyt kulmat 7">
            <a:extLst>
              <a:ext uri="{FF2B5EF4-FFF2-40B4-BE49-F238E27FC236}">
                <a16:creationId xmlns:a16="http://schemas.microsoft.com/office/drawing/2014/main" id="{AC439130-14CB-46B0-A3B1-9FCEC024461E}"/>
              </a:ext>
            </a:extLst>
          </p:cNvPr>
          <p:cNvSpPr/>
          <p:nvPr/>
        </p:nvSpPr>
        <p:spPr>
          <a:xfrm>
            <a:off x="3164990" y="3293073"/>
            <a:ext cx="5862019" cy="1501348"/>
          </a:xfrm>
          <a:prstGeom prst="roundRect">
            <a:avLst/>
          </a:prstGeom>
          <a:solidFill>
            <a:srgbClr val="A36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F7EF17D3-A812-4771-A16D-89C8FCFA911C}"/>
              </a:ext>
            </a:extLst>
          </p:cNvPr>
          <p:cNvSpPr txBox="1"/>
          <p:nvPr/>
        </p:nvSpPr>
        <p:spPr>
          <a:xfrm>
            <a:off x="3504336" y="3509312"/>
            <a:ext cx="5213753" cy="1077218"/>
          </a:xfrm>
          <a:prstGeom prst="rect">
            <a:avLst/>
          </a:prstGeom>
          <a:noFill/>
        </p:spPr>
        <p:txBody>
          <a:bodyPr wrap="square" rtlCol="0">
            <a:spAutoFit/>
          </a:bodyPr>
          <a:lstStyle/>
          <a:p>
            <a:r>
              <a:rPr lang="fi-FI" sz="2400" dirty="0">
                <a:solidFill>
                  <a:schemeClr val="bg1"/>
                </a:solidFill>
              </a:rPr>
              <a:t>Ratkaisu:</a:t>
            </a:r>
          </a:p>
          <a:p>
            <a:pPr marL="342900" indent="-342900">
              <a:buFont typeface="Arial" panose="020B0604020202020204" pitchFamily="34" charset="0"/>
              <a:buChar char="•"/>
            </a:pPr>
            <a:r>
              <a:rPr lang="fi-FI" sz="2000" dirty="0">
                <a:solidFill>
                  <a:schemeClr val="bg1"/>
                </a:solidFill>
              </a:rPr>
              <a:t>Kumpi asiassa oli oikeassa</a:t>
            </a:r>
          </a:p>
          <a:p>
            <a:pPr marL="342900" indent="-342900">
              <a:buFont typeface="Arial" panose="020B0604020202020204" pitchFamily="34" charset="0"/>
              <a:buChar char="•"/>
            </a:pPr>
            <a:r>
              <a:rPr lang="fi-FI" sz="2000" dirty="0">
                <a:solidFill>
                  <a:schemeClr val="bg1"/>
                </a:solidFill>
              </a:rPr>
              <a:t>Maksuvelvoite (esim. vahingonkorvaus)</a:t>
            </a:r>
          </a:p>
        </p:txBody>
      </p:sp>
    </p:spTree>
    <p:extLst>
      <p:ext uri="{BB962C8B-B14F-4D97-AF65-F5344CB8AC3E}">
        <p14:creationId xmlns:p14="http://schemas.microsoft.com/office/powerpoint/2010/main" val="269686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28095F-26D6-49BA-82F4-6D62F3A337D5}"/>
              </a:ext>
            </a:extLst>
          </p:cNvPr>
          <p:cNvSpPr>
            <a:spLocks noGrp="1"/>
          </p:cNvSpPr>
          <p:nvPr>
            <p:ph type="title"/>
          </p:nvPr>
        </p:nvSpPr>
        <p:spPr>
          <a:xfrm>
            <a:off x="838200" y="985986"/>
            <a:ext cx="10515600" cy="1325563"/>
          </a:xfrm>
        </p:spPr>
        <p:txBody>
          <a:bodyPr>
            <a:normAutofit/>
          </a:bodyPr>
          <a:lstStyle/>
          <a:p>
            <a:r>
              <a:rPr lang="fr-FR" sz="4000" b="1" dirty="0">
                <a:solidFill>
                  <a:srgbClr val="2D3752"/>
                </a:solidFill>
                <a:latin typeface="+mn-lt"/>
              </a:rPr>
              <a:t>Oikeudenhoidon ammatteja</a:t>
            </a:r>
            <a:endParaRPr lang="fi-FI" sz="4000" b="1" dirty="0">
              <a:solidFill>
                <a:srgbClr val="2D3752"/>
              </a:solidFill>
              <a:latin typeface="+mn-lt"/>
            </a:endParaRPr>
          </a:p>
        </p:txBody>
      </p:sp>
      <p:sp>
        <p:nvSpPr>
          <p:cNvPr id="20" name="Tekstiruutu 19">
            <a:extLst>
              <a:ext uri="{FF2B5EF4-FFF2-40B4-BE49-F238E27FC236}">
                <a16:creationId xmlns:a16="http://schemas.microsoft.com/office/drawing/2014/main" id="{7C1090FE-94F3-4624-AF68-5BD5CBC48923}"/>
              </a:ext>
            </a:extLst>
          </p:cNvPr>
          <p:cNvSpPr txBox="1"/>
          <p:nvPr/>
        </p:nvSpPr>
        <p:spPr>
          <a:xfrm>
            <a:off x="789912" y="2860448"/>
            <a:ext cx="2008369" cy="646331"/>
          </a:xfrm>
          <a:prstGeom prst="rect">
            <a:avLst/>
          </a:prstGeom>
          <a:noFill/>
        </p:spPr>
        <p:txBody>
          <a:bodyPr wrap="square" rtlCol="0">
            <a:spAutoFit/>
          </a:bodyPr>
          <a:lstStyle/>
          <a:p>
            <a:pPr algn="ctr"/>
            <a:r>
              <a:rPr lang="fi-FI" dirty="0">
                <a:solidFill>
                  <a:srgbClr val="2D3752"/>
                </a:solidFill>
              </a:rPr>
              <a:t>Julkinen oikeusavustaja</a:t>
            </a:r>
          </a:p>
        </p:txBody>
      </p:sp>
      <p:sp>
        <p:nvSpPr>
          <p:cNvPr id="3" name="Suorakulmio 2">
            <a:extLst>
              <a:ext uri="{FF2B5EF4-FFF2-40B4-BE49-F238E27FC236}">
                <a16:creationId xmlns:a16="http://schemas.microsoft.com/office/drawing/2014/main" id="{6841D66C-33B2-4696-9535-ECA894226FA5}"/>
              </a:ext>
            </a:extLst>
          </p:cNvPr>
          <p:cNvSpPr/>
          <p:nvPr/>
        </p:nvSpPr>
        <p:spPr>
          <a:xfrm flipV="1">
            <a:off x="789912" y="3494875"/>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Tekstiruutu 32">
            <a:extLst>
              <a:ext uri="{FF2B5EF4-FFF2-40B4-BE49-F238E27FC236}">
                <a16:creationId xmlns:a16="http://schemas.microsoft.com/office/drawing/2014/main" id="{076EEDBB-C691-4B2F-948F-52B7EFEF27E4}"/>
              </a:ext>
            </a:extLst>
          </p:cNvPr>
          <p:cNvSpPr txBox="1"/>
          <p:nvPr/>
        </p:nvSpPr>
        <p:spPr>
          <a:xfrm>
            <a:off x="3264676" y="2555625"/>
            <a:ext cx="2008369" cy="369332"/>
          </a:xfrm>
          <a:prstGeom prst="rect">
            <a:avLst/>
          </a:prstGeom>
          <a:noFill/>
        </p:spPr>
        <p:txBody>
          <a:bodyPr wrap="square" rtlCol="0">
            <a:spAutoFit/>
          </a:bodyPr>
          <a:lstStyle/>
          <a:p>
            <a:pPr algn="ctr"/>
            <a:r>
              <a:rPr lang="fi-FI" dirty="0">
                <a:solidFill>
                  <a:srgbClr val="2D3752"/>
                </a:solidFill>
              </a:rPr>
              <a:t>Asianajaja</a:t>
            </a:r>
          </a:p>
        </p:txBody>
      </p:sp>
      <p:sp>
        <p:nvSpPr>
          <p:cNvPr id="34" name="Suorakulmio 33">
            <a:extLst>
              <a:ext uri="{FF2B5EF4-FFF2-40B4-BE49-F238E27FC236}">
                <a16:creationId xmlns:a16="http://schemas.microsoft.com/office/drawing/2014/main" id="{F816EC90-4775-4E20-9DAB-66BC4C739129}"/>
              </a:ext>
            </a:extLst>
          </p:cNvPr>
          <p:cNvSpPr/>
          <p:nvPr/>
        </p:nvSpPr>
        <p:spPr>
          <a:xfrm flipV="1">
            <a:off x="3264676" y="2928931"/>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Tekstiruutu 46">
            <a:extLst>
              <a:ext uri="{FF2B5EF4-FFF2-40B4-BE49-F238E27FC236}">
                <a16:creationId xmlns:a16="http://schemas.microsoft.com/office/drawing/2014/main" id="{8B7B93CE-1654-4152-A016-117AA8D3FBDE}"/>
              </a:ext>
            </a:extLst>
          </p:cNvPr>
          <p:cNvSpPr txBox="1"/>
          <p:nvPr/>
        </p:nvSpPr>
        <p:spPr>
          <a:xfrm>
            <a:off x="1551206" y="4055678"/>
            <a:ext cx="2008369" cy="369332"/>
          </a:xfrm>
          <a:prstGeom prst="rect">
            <a:avLst/>
          </a:prstGeom>
          <a:noFill/>
        </p:spPr>
        <p:txBody>
          <a:bodyPr wrap="square" rtlCol="0">
            <a:spAutoFit/>
          </a:bodyPr>
          <a:lstStyle/>
          <a:p>
            <a:pPr algn="ctr"/>
            <a:r>
              <a:rPr lang="fi-FI" dirty="0">
                <a:solidFill>
                  <a:srgbClr val="2D3752"/>
                </a:solidFill>
              </a:rPr>
              <a:t>Ulosottomies</a:t>
            </a:r>
          </a:p>
        </p:txBody>
      </p:sp>
      <p:sp>
        <p:nvSpPr>
          <p:cNvPr id="48" name="Suorakulmio 47">
            <a:extLst>
              <a:ext uri="{FF2B5EF4-FFF2-40B4-BE49-F238E27FC236}">
                <a16:creationId xmlns:a16="http://schemas.microsoft.com/office/drawing/2014/main" id="{CC87873C-C595-4EB8-94B0-83CA2C67E0E6}"/>
              </a:ext>
            </a:extLst>
          </p:cNvPr>
          <p:cNvSpPr/>
          <p:nvPr/>
        </p:nvSpPr>
        <p:spPr>
          <a:xfrm flipV="1">
            <a:off x="1551206" y="442898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Tekstiruutu 48">
            <a:extLst>
              <a:ext uri="{FF2B5EF4-FFF2-40B4-BE49-F238E27FC236}">
                <a16:creationId xmlns:a16="http://schemas.microsoft.com/office/drawing/2014/main" id="{FDB10394-2E99-4DB5-BAA1-7AB9D829AB33}"/>
              </a:ext>
            </a:extLst>
          </p:cNvPr>
          <p:cNvSpPr txBox="1"/>
          <p:nvPr/>
        </p:nvSpPr>
        <p:spPr>
          <a:xfrm>
            <a:off x="2260491" y="5186399"/>
            <a:ext cx="2008369" cy="369332"/>
          </a:xfrm>
          <a:prstGeom prst="rect">
            <a:avLst/>
          </a:prstGeom>
          <a:noFill/>
        </p:spPr>
        <p:txBody>
          <a:bodyPr wrap="square" rtlCol="0">
            <a:spAutoFit/>
          </a:bodyPr>
          <a:lstStyle/>
          <a:p>
            <a:pPr algn="ctr"/>
            <a:r>
              <a:rPr lang="fi-FI" dirty="0">
                <a:solidFill>
                  <a:srgbClr val="2D3752"/>
                </a:solidFill>
              </a:rPr>
              <a:t>Tutkija</a:t>
            </a:r>
          </a:p>
        </p:txBody>
      </p:sp>
      <p:sp>
        <p:nvSpPr>
          <p:cNvPr id="50" name="Suorakulmio 49">
            <a:extLst>
              <a:ext uri="{FF2B5EF4-FFF2-40B4-BE49-F238E27FC236}">
                <a16:creationId xmlns:a16="http://schemas.microsoft.com/office/drawing/2014/main" id="{4E5E04F5-0FA8-4BDC-9586-B7C4C4733334}"/>
              </a:ext>
            </a:extLst>
          </p:cNvPr>
          <p:cNvSpPr/>
          <p:nvPr/>
        </p:nvSpPr>
        <p:spPr>
          <a:xfrm flipV="1">
            <a:off x="2260491" y="5559705"/>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Tekstiruutu 50">
            <a:extLst>
              <a:ext uri="{FF2B5EF4-FFF2-40B4-BE49-F238E27FC236}">
                <a16:creationId xmlns:a16="http://schemas.microsoft.com/office/drawing/2014/main" id="{7FB1E6F3-06D4-44B2-AFD6-BD56E85CC29B}"/>
              </a:ext>
            </a:extLst>
          </p:cNvPr>
          <p:cNvSpPr txBox="1"/>
          <p:nvPr/>
        </p:nvSpPr>
        <p:spPr>
          <a:xfrm>
            <a:off x="6370341" y="2350028"/>
            <a:ext cx="2008369" cy="369332"/>
          </a:xfrm>
          <a:prstGeom prst="rect">
            <a:avLst/>
          </a:prstGeom>
          <a:noFill/>
        </p:spPr>
        <p:txBody>
          <a:bodyPr wrap="square" rtlCol="0">
            <a:spAutoFit/>
          </a:bodyPr>
          <a:lstStyle/>
          <a:p>
            <a:pPr algn="ctr"/>
            <a:r>
              <a:rPr lang="fi-FI" dirty="0">
                <a:solidFill>
                  <a:srgbClr val="2D3752"/>
                </a:solidFill>
              </a:rPr>
              <a:t>Tuomari</a:t>
            </a:r>
          </a:p>
        </p:txBody>
      </p:sp>
      <p:sp>
        <p:nvSpPr>
          <p:cNvPr id="52" name="Suorakulmio 51">
            <a:extLst>
              <a:ext uri="{FF2B5EF4-FFF2-40B4-BE49-F238E27FC236}">
                <a16:creationId xmlns:a16="http://schemas.microsoft.com/office/drawing/2014/main" id="{DD1DED97-E5F7-4FBC-890A-92579788B44A}"/>
              </a:ext>
            </a:extLst>
          </p:cNvPr>
          <p:cNvSpPr/>
          <p:nvPr/>
        </p:nvSpPr>
        <p:spPr>
          <a:xfrm flipV="1">
            <a:off x="6370341" y="272333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Tekstiruutu 52">
            <a:extLst>
              <a:ext uri="{FF2B5EF4-FFF2-40B4-BE49-F238E27FC236}">
                <a16:creationId xmlns:a16="http://schemas.microsoft.com/office/drawing/2014/main" id="{9ED88CAF-39DE-4BCF-A429-9CD1DA0A2AAD}"/>
              </a:ext>
            </a:extLst>
          </p:cNvPr>
          <p:cNvSpPr txBox="1"/>
          <p:nvPr/>
        </p:nvSpPr>
        <p:spPr>
          <a:xfrm>
            <a:off x="9345431" y="3059668"/>
            <a:ext cx="2008369" cy="369332"/>
          </a:xfrm>
          <a:prstGeom prst="rect">
            <a:avLst/>
          </a:prstGeom>
          <a:noFill/>
        </p:spPr>
        <p:txBody>
          <a:bodyPr wrap="square" rtlCol="0">
            <a:spAutoFit/>
          </a:bodyPr>
          <a:lstStyle/>
          <a:p>
            <a:pPr algn="ctr"/>
            <a:r>
              <a:rPr lang="fi-FI" dirty="0">
                <a:solidFill>
                  <a:srgbClr val="2D3752"/>
                </a:solidFill>
              </a:rPr>
              <a:t>Käräjäsihteeri</a:t>
            </a:r>
          </a:p>
        </p:txBody>
      </p:sp>
      <p:sp>
        <p:nvSpPr>
          <p:cNvPr id="54" name="Suorakulmio 53">
            <a:extLst>
              <a:ext uri="{FF2B5EF4-FFF2-40B4-BE49-F238E27FC236}">
                <a16:creationId xmlns:a16="http://schemas.microsoft.com/office/drawing/2014/main" id="{C4478AAB-DB64-431C-8088-DA192CC9AB37}"/>
              </a:ext>
            </a:extLst>
          </p:cNvPr>
          <p:cNvSpPr/>
          <p:nvPr/>
        </p:nvSpPr>
        <p:spPr>
          <a:xfrm flipV="1">
            <a:off x="9345431" y="343297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Tekstiruutu 56">
            <a:extLst>
              <a:ext uri="{FF2B5EF4-FFF2-40B4-BE49-F238E27FC236}">
                <a16:creationId xmlns:a16="http://schemas.microsoft.com/office/drawing/2014/main" id="{E6A2BB49-74FB-45C0-9B2C-622DF401AC08}"/>
              </a:ext>
            </a:extLst>
          </p:cNvPr>
          <p:cNvSpPr txBox="1"/>
          <p:nvPr/>
        </p:nvSpPr>
        <p:spPr>
          <a:xfrm>
            <a:off x="8207348" y="5371065"/>
            <a:ext cx="2008369" cy="369332"/>
          </a:xfrm>
          <a:prstGeom prst="rect">
            <a:avLst/>
          </a:prstGeom>
          <a:noFill/>
        </p:spPr>
        <p:txBody>
          <a:bodyPr wrap="square" rtlCol="0">
            <a:spAutoFit/>
          </a:bodyPr>
          <a:lstStyle/>
          <a:p>
            <a:pPr algn="ctr"/>
            <a:r>
              <a:rPr lang="fi-FI" dirty="0">
                <a:solidFill>
                  <a:srgbClr val="2D3752"/>
                </a:solidFill>
              </a:rPr>
              <a:t>Virkamies</a:t>
            </a:r>
          </a:p>
        </p:txBody>
      </p:sp>
      <p:sp>
        <p:nvSpPr>
          <p:cNvPr id="58" name="Suorakulmio 57">
            <a:extLst>
              <a:ext uri="{FF2B5EF4-FFF2-40B4-BE49-F238E27FC236}">
                <a16:creationId xmlns:a16="http://schemas.microsoft.com/office/drawing/2014/main" id="{A557314F-C731-4D7C-B008-EF4427783F2F}"/>
              </a:ext>
            </a:extLst>
          </p:cNvPr>
          <p:cNvSpPr/>
          <p:nvPr/>
        </p:nvSpPr>
        <p:spPr>
          <a:xfrm flipV="1">
            <a:off x="8207348" y="5744371"/>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kstiruutu 58">
            <a:extLst>
              <a:ext uri="{FF2B5EF4-FFF2-40B4-BE49-F238E27FC236}">
                <a16:creationId xmlns:a16="http://schemas.microsoft.com/office/drawing/2014/main" id="{07656554-390B-45B1-B6A5-C0D06C9A984A}"/>
              </a:ext>
            </a:extLst>
          </p:cNvPr>
          <p:cNvSpPr txBox="1"/>
          <p:nvPr/>
        </p:nvSpPr>
        <p:spPr>
          <a:xfrm>
            <a:off x="4794458" y="5687348"/>
            <a:ext cx="2008369" cy="369332"/>
          </a:xfrm>
          <a:prstGeom prst="rect">
            <a:avLst/>
          </a:prstGeom>
          <a:noFill/>
        </p:spPr>
        <p:txBody>
          <a:bodyPr wrap="square" rtlCol="0">
            <a:spAutoFit/>
          </a:bodyPr>
          <a:lstStyle/>
          <a:p>
            <a:pPr algn="ctr"/>
            <a:r>
              <a:rPr lang="fi-FI" dirty="0">
                <a:solidFill>
                  <a:srgbClr val="2D3752"/>
                </a:solidFill>
              </a:rPr>
              <a:t>Notaari</a:t>
            </a:r>
          </a:p>
        </p:txBody>
      </p:sp>
      <p:sp>
        <p:nvSpPr>
          <p:cNvPr id="60" name="Suorakulmio 59">
            <a:extLst>
              <a:ext uri="{FF2B5EF4-FFF2-40B4-BE49-F238E27FC236}">
                <a16:creationId xmlns:a16="http://schemas.microsoft.com/office/drawing/2014/main" id="{FAFC84F5-D7E3-4E88-BB88-08D9447D9AA8}"/>
              </a:ext>
            </a:extLst>
          </p:cNvPr>
          <p:cNvSpPr/>
          <p:nvPr/>
        </p:nvSpPr>
        <p:spPr>
          <a:xfrm flipV="1">
            <a:off x="4794458" y="6060654"/>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Tekstiruutu 62">
            <a:extLst>
              <a:ext uri="{FF2B5EF4-FFF2-40B4-BE49-F238E27FC236}">
                <a16:creationId xmlns:a16="http://schemas.microsoft.com/office/drawing/2014/main" id="{5E5A9856-A8A1-4208-9E82-9190C8C7CFAD}"/>
              </a:ext>
            </a:extLst>
          </p:cNvPr>
          <p:cNvSpPr txBox="1"/>
          <p:nvPr/>
        </p:nvSpPr>
        <p:spPr>
          <a:xfrm>
            <a:off x="4014891" y="3702462"/>
            <a:ext cx="2008369" cy="369332"/>
          </a:xfrm>
          <a:prstGeom prst="rect">
            <a:avLst/>
          </a:prstGeom>
          <a:noFill/>
        </p:spPr>
        <p:txBody>
          <a:bodyPr wrap="square" rtlCol="0">
            <a:spAutoFit/>
          </a:bodyPr>
          <a:lstStyle/>
          <a:p>
            <a:pPr algn="ctr"/>
            <a:r>
              <a:rPr lang="fi-FI" dirty="0">
                <a:solidFill>
                  <a:srgbClr val="2D3752"/>
                </a:solidFill>
              </a:rPr>
              <a:t>Syyttäjä</a:t>
            </a:r>
          </a:p>
        </p:txBody>
      </p:sp>
      <p:sp>
        <p:nvSpPr>
          <p:cNvPr id="64" name="Suorakulmio 63">
            <a:extLst>
              <a:ext uri="{FF2B5EF4-FFF2-40B4-BE49-F238E27FC236}">
                <a16:creationId xmlns:a16="http://schemas.microsoft.com/office/drawing/2014/main" id="{DBF5385E-98B8-41AD-87D5-39B0F2068B8B}"/>
              </a:ext>
            </a:extLst>
          </p:cNvPr>
          <p:cNvSpPr/>
          <p:nvPr/>
        </p:nvSpPr>
        <p:spPr>
          <a:xfrm flipV="1">
            <a:off x="4014891" y="4075768"/>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kstiruutu 64">
            <a:extLst>
              <a:ext uri="{FF2B5EF4-FFF2-40B4-BE49-F238E27FC236}">
                <a16:creationId xmlns:a16="http://schemas.microsoft.com/office/drawing/2014/main" id="{90A7C353-DF59-43C4-8AD2-F9F988AAF854}"/>
              </a:ext>
            </a:extLst>
          </p:cNvPr>
          <p:cNvSpPr txBox="1"/>
          <p:nvPr/>
        </p:nvSpPr>
        <p:spPr>
          <a:xfrm>
            <a:off x="8989973" y="4215367"/>
            <a:ext cx="2008369" cy="369332"/>
          </a:xfrm>
          <a:prstGeom prst="rect">
            <a:avLst/>
          </a:prstGeom>
          <a:noFill/>
        </p:spPr>
        <p:txBody>
          <a:bodyPr wrap="square" rtlCol="0">
            <a:spAutoFit/>
          </a:bodyPr>
          <a:lstStyle/>
          <a:p>
            <a:pPr algn="ctr"/>
            <a:r>
              <a:rPr lang="fi-FI" dirty="0">
                <a:solidFill>
                  <a:srgbClr val="2D3752"/>
                </a:solidFill>
              </a:rPr>
              <a:t>Yritysjuristi</a:t>
            </a:r>
          </a:p>
        </p:txBody>
      </p:sp>
      <p:sp>
        <p:nvSpPr>
          <p:cNvPr id="66" name="Suorakulmio 65">
            <a:extLst>
              <a:ext uri="{FF2B5EF4-FFF2-40B4-BE49-F238E27FC236}">
                <a16:creationId xmlns:a16="http://schemas.microsoft.com/office/drawing/2014/main" id="{D289C9F0-8AC7-4088-B8AF-76D6C00461ED}"/>
              </a:ext>
            </a:extLst>
          </p:cNvPr>
          <p:cNvSpPr/>
          <p:nvPr/>
        </p:nvSpPr>
        <p:spPr>
          <a:xfrm flipV="1">
            <a:off x="8989973" y="4588673"/>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kstiruutu 68">
            <a:extLst>
              <a:ext uri="{FF2B5EF4-FFF2-40B4-BE49-F238E27FC236}">
                <a16:creationId xmlns:a16="http://schemas.microsoft.com/office/drawing/2014/main" id="{4A9A159F-6715-40B2-85B3-1ACC20C2892C}"/>
              </a:ext>
            </a:extLst>
          </p:cNvPr>
          <p:cNvSpPr txBox="1"/>
          <p:nvPr/>
        </p:nvSpPr>
        <p:spPr>
          <a:xfrm>
            <a:off x="5474391" y="4718986"/>
            <a:ext cx="2008369" cy="369332"/>
          </a:xfrm>
          <a:prstGeom prst="rect">
            <a:avLst/>
          </a:prstGeom>
          <a:noFill/>
        </p:spPr>
        <p:txBody>
          <a:bodyPr wrap="square" rtlCol="0">
            <a:spAutoFit/>
          </a:bodyPr>
          <a:lstStyle/>
          <a:p>
            <a:pPr algn="ctr"/>
            <a:r>
              <a:rPr lang="fi-FI" dirty="0">
                <a:solidFill>
                  <a:srgbClr val="2D3752"/>
                </a:solidFill>
              </a:rPr>
              <a:t>Lainvalmistelija</a:t>
            </a:r>
          </a:p>
        </p:txBody>
      </p:sp>
      <p:sp>
        <p:nvSpPr>
          <p:cNvPr id="70" name="Suorakulmio 69">
            <a:extLst>
              <a:ext uri="{FF2B5EF4-FFF2-40B4-BE49-F238E27FC236}">
                <a16:creationId xmlns:a16="http://schemas.microsoft.com/office/drawing/2014/main" id="{C74C81AE-D312-42CB-BB24-239A21067D6E}"/>
              </a:ext>
            </a:extLst>
          </p:cNvPr>
          <p:cNvSpPr/>
          <p:nvPr/>
        </p:nvSpPr>
        <p:spPr>
          <a:xfrm flipV="1">
            <a:off x="5474391" y="5092292"/>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kstiruutu 70">
            <a:extLst>
              <a:ext uri="{FF2B5EF4-FFF2-40B4-BE49-F238E27FC236}">
                <a16:creationId xmlns:a16="http://schemas.microsoft.com/office/drawing/2014/main" id="{126E4927-DDBC-4043-A5F9-933033E06FFD}"/>
              </a:ext>
            </a:extLst>
          </p:cNvPr>
          <p:cNvSpPr txBox="1"/>
          <p:nvPr/>
        </p:nvSpPr>
        <p:spPr>
          <a:xfrm>
            <a:off x="6605119" y="3611677"/>
            <a:ext cx="2008369" cy="369332"/>
          </a:xfrm>
          <a:prstGeom prst="rect">
            <a:avLst/>
          </a:prstGeom>
          <a:noFill/>
        </p:spPr>
        <p:txBody>
          <a:bodyPr wrap="square" rtlCol="0">
            <a:spAutoFit/>
          </a:bodyPr>
          <a:lstStyle/>
          <a:p>
            <a:pPr algn="ctr"/>
            <a:r>
              <a:rPr lang="fi-FI" dirty="0">
                <a:solidFill>
                  <a:srgbClr val="2D3752"/>
                </a:solidFill>
              </a:rPr>
              <a:t>Poliisi</a:t>
            </a:r>
          </a:p>
        </p:txBody>
      </p:sp>
      <p:sp>
        <p:nvSpPr>
          <p:cNvPr id="72" name="Suorakulmio 71">
            <a:extLst>
              <a:ext uri="{FF2B5EF4-FFF2-40B4-BE49-F238E27FC236}">
                <a16:creationId xmlns:a16="http://schemas.microsoft.com/office/drawing/2014/main" id="{B95DC818-2BE1-44B5-B2D5-6E21AFD9ACC1}"/>
              </a:ext>
            </a:extLst>
          </p:cNvPr>
          <p:cNvSpPr/>
          <p:nvPr/>
        </p:nvSpPr>
        <p:spPr>
          <a:xfrm flipV="1">
            <a:off x="6605119" y="3984983"/>
            <a:ext cx="2008369" cy="45719"/>
          </a:xfrm>
          <a:prstGeom prst="rect">
            <a:avLst/>
          </a:prstGeom>
          <a:solidFill>
            <a:srgbClr val="2D3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125031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14045</TotalTime>
  <Words>1225</Words>
  <Application>Microsoft Office PowerPoint</Application>
  <PresentationFormat>Laajakuva</PresentationFormat>
  <Paragraphs>198</Paragraphs>
  <Slides>19</Slides>
  <Notes>16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19</vt:i4>
      </vt:variant>
    </vt:vector>
  </HeadingPairs>
  <TitlesOfParts>
    <vt:vector size="23" baseType="lpstr">
      <vt:lpstr>Arial</vt:lpstr>
      <vt:lpstr>Calibri</vt:lpstr>
      <vt:lpstr>Calibri Light</vt:lpstr>
      <vt:lpstr>Office-teema</vt:lpstr>
      <vt:lpstr>#oikeuskasvatus – yläkoulut Suomen oikeusjärjestelmä </vt:lpstr>
      <vt:lpstr>Lait ja asetukset</vt:lpstr>
      <vt:lpstr>Vastuu lain noudattamisesta 1/2</vt:lpstr>
      <vt:lpstr>Vastuu lain noudattamisesta 2/2</vt:lpstr>
      <vt:lpstr>Tuomioistuimet</vt:lpstr>
      <vt:lpstr>Rikos ja rangaistus</vt:lpstr>
      <vt:lpstr>Oikeudenkäynti käräjäoikeudessa 1/2</vt:lpstr>
      <vt:lpstr>Oikeudenkäynti käräjäoikeudessa 2/2</vt:lpstr>
      <vt:lpstr>Oikeudenhoidon ammatteja</vt:lpstr>
      <vt:lpstr>Asianajaja avustajana</vt:lpstr>
      <vt:lpstr>Fiksu käyttäytyminen netissä ja somessa</vt:lpstr>
      <vt:lpstr>Esimerkki 1: toisen tunnusten käyttö</vt:lpstr>
      <vt:lpstr>Esimerkki 1 (jatkuu)</vt:lpstr>
      <vt:lpstr>Esimerkki 2: Uhkaus</vt:lpstr>
      <vt:lpstr>Esimerkki 2 (jatkuu)</vt:lpstr>
      <vt:lpstr>Nettijulkaisijan muistilista</vt:lpstr>
      <vt:lpstr>Lopuksi</vt:lpstr>
      <vt:lpstr>www.asianajajaliitto.ﬁ www.advokatforbundet.ﬁ  Twitter: @asianajajat Facebook: @asianajajat LinkedIn: Suomen Asianajaliitto Instagram: @asianajajat youtube.com/asianajajat</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Samuli Knuutila</dc:creator>
  <cp:lastModifiedBy>Heidi Enne Hyvönen (SAL)</cp:lastModifiedBy>
  <cp:revision>186</cp:revision>
  <dcterms:created xsi:type="dcterms:W3CDTF">2019-05-24T12:16:15Z</dcterms:created>
  <dcterms:modified xsi:type="dcterms:W3CDTF">2024-10-21T13:16:45Z</dcterms:modified>
</cp:coreProperties>
</file>